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42803763" cy="3209607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4364" autoAdjust="0"/>
  </p:normalViewPr>
  <p:slideViewPr>
    <p:cSldViewPr snapToGrid="0">
      <p:cViewPr varScale="1">
        <p:scale>
          <a:sx n="23" d="100"/>
          <a:sy n="23" d="100"/>
        </p:scale>
        <p:origin x="16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5252763"/>
            <a:ext cx="36383199" cy="11174189"/>
          </a:xfrm>
        </p:spPr>
        <p:txBody>
          <a:bodyPr anchor="b"/>
          <a:lstStyle>
            <a:lvl1pPr algn="ctr">
              <a:defRPr sz="28081"/>
            </a:lvl1pPr>
          </a:lstStyle>
          <a:p>
            <a:r>
              <a:rPr lang="en-US"/>
              <a:t>Click to edit Master title style</a:t>
            </a:r>
            <a:endParaRPr lang="en-US" dirty="0"/>
          </a:p>
        </p:txBody>
      </p:sp>
      <p:sp>
        <p:nvSpPr>
          <p:cNvPr id="3" name="Subtitle 2"/>
          <p:cNvSpPr>
            <a:spLocks noGrp="1"/>
          </p:cNvSpPr>
          <p:nvPr>
            <p:ph type="subTitle" idx="1"/>
          </p:nvPr>
        </p:nvSpPr>
        <p:spPr>
          <a:xfrm>
            <a:off x="5350471" y="16857872"/>
            <a:ext cx="32102822" cy="7749119"/>
          </a:xfrm>
        </p:spPr>
        <p:txBody>
          <a:bodyPr/>
          <a:lstStyle>
            <a:lvl1pPr marL="0" indent="0" algn="ctr">
              <a:buNone/>
              <a:defRPr sz="11232"/>
            </a:lvl1pPr>
            <a:lvl2pPr marL="2139742" indent="0" algn="ctr">
              <a:buNone/>
              <a:defRPr sz="9360"/>
            </a:lvl2pPr>
            <a:lvl3pPr marL="4279483" indent="0" algn="ctr">
              <a:buNone/>
              <a:defRPr sz="8424"/>
            </a:lvl3pPr>
            <a:lvl4pPr marL="6419225" indent="0" algn="ctr">
              <a:buNone/>
              <a:defRPr sz="7488"/>
            </a:lvl4pPr>
            <a:lvl5pPr marL="8558967" indent="0" algn="ctr">
              <a:buNone/>
              <a:defRPr sz="7488"/>
            </a:lvl5pPr>
            <a:lvl6pPr marL="10698709" indent="0" algn="ctr">
              <a:buNone/>
              <a:defRPr sz="7488"/>
            </a:lvl6pPr>
            <a:lvl7pPr marL="12838450" indent="0" algn="ctr">
              <a:buNone/>
              <a:defRPr sz="7488"/>
            </a:lvl7pPr>
            <a:lvl8pPr marL="14978192" indent="0" algn="ctr">
              <a:buNone/>
              <a:defRPr sz="7488"/>
            </a:lvl8pPr>
            <a:lvl9pPr marL="17117934" indent="0" algn="ctr">
              <a:buNone/>
              <a:defRPr sz="748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32250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68594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708819"/>
            <a:ext cx="9229561" cy="271999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708819"/>
            <a:ext cx="27153637" cy="271999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42527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442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8001739"/>
            <a:ext cx="36918246" cy="13351073"/>
          </a:xfrm>
        </p:spPr>
        <p:txBody>
          <a:bodyPr anchor="b"/>
          <a:lstStyle>
            <a:lvl1pPr>
              <a:defRPr sz="28081"/>
            </a:lvl1pPr>
          </a:lstStyle>
          <a:p>
            <a:r>
              <a:rPr lang="en-US"/>
              <a:t>Click to edit Master title style</a:t>
            </a:r>
            <a:endParaRPr lang="en-US" dirty="0"/>
          </a:p>
        </p:txBody>
      </p:sp>
      <p:sp>
        <p:nvSpPr>
          <p:cNvPr id="3" name="Text Placeholder 2"/>
          <p:cNvSpPr>
            <a:spLocks noGrp="1"/>
          </p:cNvSpPr>
          <p:nvPr>
            <p:ph type="body" idx="1"/>
          </p:nvPr>
        </p:nvSpPr>
        <p:spPr>
          <a:xfrm>
            <a:off x="2920467" y="21479119"/>
            <a:ext cx="36918246" cy="7021014"/>
          </a:xfrm>
        </p:spPr>
        <p:txBody>
          <a:bodyPr/>
          <a:lstStyle>
            <a:lvl1pPr marL="0" indent="0">
              <a:buNone/>
              <a:defRPr sz="11232">
                <a:solidFill>
                  <a:schemeClr val="tx1"/>
                </a:solidFill>
              </a:defRPr>
            </a:lvl1pPr>
            <a:lvl2pPr marL="2139742" indent="0">
              <a:buNone/>
              <a:defRPr sz="9360">
                <a:solidFill>
                  <a:schemeClr val="tx1">
                    <a:tint val="75000"/>
                  </a:schemeClr>
                </a:solidFill>
              </a:defRPr>
            </a:lvl2pPr>
            <a:lvl3pPr marL="4279483" indent="0">
              <a:buNone/>
              <a:defRPr sz="8424">
                <a:solidFill>
                  <a:schemeClr val="tx1">
                    <a:tint val="75000"/>
                  </a:schemeClr>
                </a:solidFill>
              </a:defRPr>
            </a:lvl3pPr>
            <a:lvl4pPr marL="6419225" indent="0">
              <a:buNone/>
              <a:defRPr sz="7488">
                <a:solidFill>
                  <a:schemeClr val="tx1">
                    <a:tint val="75000"/>
                  </a:schemeClr>
                </a:solidFill>
              </a:defRPr>
            </a:lvl4pPr>
            <a:lvl5pPr marL="8558967" indent="0">
              <a:buNone/>
              <a:defRPr sz="7488">
                <a:solidFill>
                  <a:schemeClr val="tx1">
                    <a:tint val="75000"/>
                  </a:schemeClr>
                </a:solidFill>
              </a:defRPr>
            </a:lvl5pPr>
            <a:lvl6pPr marL="10698709" indent="0">
              <a:buNone/>
              <a:defRPr sz="7488">
                <a:solidFill>
                  <a:schemeClr val="tx1">
                    <a:tint val="75000"/>
                  </a:schemeClr>
                </a:solidFill>
              </a:defRPr>
            </a:lvl6pPr>
            <a:lvl7pPr marL="12838450" indent="0">
              <a:buNone/>
              <a:defRPr sz="7488">
                <a:solidFill>
                  <a:schemeClr val="tx1">
                    <a:tint val="75000"/>
                  </a:schemeClr>
                </a:solidFill>
              </a:defRPr>
            </a:lvl7pPr>
            <a:lvl8pPr marL="14978192" indent="0">
              <a:buNone/>
              <a:defRPr sz="7488">
                <a:solidFill>
                  <a:schemeClr val="tx1">
                    <a:tint val="75000"/>
                  </a:schemeClr>
                </a:solidFill>
              </a:defRPr>
            </a:lvl8pPr>
            <a:lvl9pPr marL="17117934" indent="0">
              <a:buNone/>
              <a:defRPr sz="748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71712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544094"/>
            <a:ext cx="18191599" cy="20364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544094"/>
            <a:ext cx="18191599" cy="20364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48480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708826"/>
            <a:ext cx="36918246" cy="620375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867999"/>
            <a:ext cx="18107995" cy="3855984"/>
          </a:xfrm>
        </p:spPr>
        <p:txBody>
          <a:bodyPr anchor="b"/>
          <a:lstStyle>
            <a:lvl1pPr marL="0" indent="0">
              <a:buNone/>
              <a:defRPr sz="11232" b="1"/>
            </a:lvl1pPr>
            <a:lvl2pPr marL="2139742" indent="0">
              <a:buNone/>
              <a:defRPr sz="9360" b="1"/>
            </a:lvl2pPr>
            <a:lvl3pPr marL="4279483" indent="0">
              <a:buNone/>
              <a:defRPr sz="8424" b="1"/>
            </a:lvl3pPr>
            <a:lvl4pPr marL="6419225" indent="0">
              <a:buNone/>
              <a:defRPr sz="7488" b="1"/>
            </a:lvl4pPr>
            <a:lvl5pPr marL="8558967" indent="0">
              <a:buNone/>
              <a:defRPr sz="7488" b="1"/>
            </a:lvl5pPr>
            <a:lvl6pPr marL="10698709" indent="0">
              <a:buNone/>
              <a:defRPr sz="7488" b="1"/>
            </a:lvl6pPr>
            <a:lvl7pPr marL="12838450" indent="0">
              <a:buNone/>
              <a:defRPr sz="7488" b="1"/>
            </a:lvl7pPr>
            <a:lvl8pPr marL="14978192" indent="0">
              <a:buNone/>
              <a:defRPr sz="7488" b="1"/>
            </a:lvl8pPr>
            <a:lvl9pPr marL="17117934" indent="0">
              <a:buNone/>
              <a:defRPr sz="7488" b="1"/>
            </a:lvl9pPr>
          </a:lstStyle>
          <a:p>
            <a:pPr lvl="0"/>
            <a:r>
              <a:rPr lang="en-US"/>
              <a:t>Edit Master text styles</a:t>
            </a:r>
          </a:p>
        </p:txBody>
      </p:sp>
      <p:sp>
        <p:nvSpPr>
          <p:cNvPr id="4" name="Content Placeholder 3"/>
          <p:cNvSpPr>
            <a:spLocks noGrp="1"/>
          </p:cNvSpPr>
          <p:nvPr>
            <p:ph sz="half" idx="2"/>
          </p:nvPr>
        </p:nvSpPr>
        <p:spPr>
          <a:xfrm>
            <a:off x="2948339" y="11723983"/>
            <a:ext cx="18107995" cy="17244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867999"/>
            <a:ext cx="18197174" cy="3855984"/>
          </a:xfrm>
        </p:spPr>
        <p:txBody>
          <a:bodyPr anchor="b"/>
          <a:lstStyle>
            <a:lvl1pPr marL="0" indent="0">
              <a:buNone/>
              <a:defRPr sz="11232" b="1"/>
            </a:lvl1pPr>
            <a:lvl2pPr marL="2139742" indent="0">
              <a:buNone/>
              <a:defRPr sz="9360" b="1"/>
            </a:lvl2pPr>
            <a:lvl3pPr marL="4279483" indent="0">
              <a:buNone/>
              <a:defRPr sz="8424" b="1"/>
            </a:lvl3pPr>
            <a:lvl4pPr marL="6419225" indent="0">
              <a:buNone/>
              <a:defRPr sz="7488" b="1"/>
            </a:lvl4pPr>
            <a:lvl5pPr marL="8558967" indent="0">
              <a:buNone/>
              <a:defRPr sz="7488" b="1"/>
            </a:lvl5pPr>
            <a:lvl6pPr marL="10698709" indent="0">
              <a:buNone/>
              <a:defRPr sz="7488" b="1"/>
            </a:lvl6pPr>
            <a:lvl7pPr marL="12838450" indent="0">
              <a:buNone/>
              <a:defRPr sz="7488" b="1"/>
            </a:lvl7pPr>
            <a:lvl8pPr marL="14978192" indent="0">
              <a:buNone/>
              <a:defRPr sz="7488" b="1"/>
            </a:lvl8pPr>
            <a:lvl9pPr marL="17117934" indent="0">
              <a:buNone/>
              <a:defRPr sz="7488" b="1"/>
            </a:lvl9pPr>
          </a:lstStyle>
          <a:p>
            <a:pPr lvl="0"/>
            <a:r>
              <a:rPr lang="en-US"/>
              <a:t>Edit Master text styles</a:t>
            </a:r>
          </a:p>
        </p:txBody>
      </p:sp>
      <p:sp>
        <p:nvSpPr>
          <p:cNvPr id="6" name="Content Placeholder 5"/>
          <p:cNvSpPr>
            <a:spLocks noGrp="1"/>
          </p:cNvSpPr>
          <p:nvPr>
            <p:ph sz="quarter" idx="4"/>
          </p:nvPr>
        </p:nvSpPr>
        <p:spPr>
          <a:xfrm>
            <a:off x="21669408" y="11723983"/>
            <a:ext cx="18197174" cy="17244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31391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94909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8533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9738"/>
            <a:ext cx="13805328" cy="7489084"/>
          </a:xfrm>
        </p:spPr>
        <p:txBody>
          <a:bodyPr anchor="b"/>
          <a:lstStyle>
            <a:lvl1pPr>
              <a:defRPr sz="14976"/>
            </a:lvl1pPr>
          </a:lstStyle>
          <a:p>
            <a:r>
              <a:rPr lang="en-US"/>
              <a:t>Click to edit Master title style</a:t>
            </a:r>
            <a:endParaRPr lang="en-US" dirty="0"/>
          </a:p>
        </p:txBody>
      </p:sp>
      <p:sp>
        <p:nvSpPr>
          <p:cNvPr id="3" name="Content Placeholder 2"/>
          <p:cNvSpPr>
            <a:spLocks noGrp="1"/>
          </p:cNvSpPr>
          <p:nvPr>
            <p:ph idx="1"/>
          </p:nvPr>
        </p:nvSpPr>
        <p:spPr>
          <a:xfrm>
            <a:off x="18197174" y="4621248"/>
            <a:ext cx="21669405" cy="22809016"/>
          </a:xfrm>
        </p:spPr>
        <p:txBody>
          <a:bodyPr/>
          <a:lstStyle>
            <a:lvl1pPr>
              <a:defRPr sz="14976"/>
            </a:lvl1pPr>
            <a:lvl2pPr>
              <a:defRPr sz="13104"/>
            </a:lvl2pPr>
            <a:lvl3pPr>
              <a:defRPr sz="11232"/>
            </a:lvl3pPr>
            <a:lvl4pPr>
              <a:defRPr sz="9360"/>
            </a:lvl4pPr>
            <a:lvl5pPr>
              <a:defRPr sz="9360"/>
            </a:lvl5pPr>
            <a:lvl6pPr>
              <a:defRPr sz="9360"/>
            </a:lvl6pPr>
            <a:lvl7pPr>
              <a:defRPr sz="9360"/>
            </a:lvl7pPr>
            <a:lvl8pPr>
              <a:defRPr sz="9360"/>
            </a:lvl8pPr>
            <a:lvl9pPr>
              <a:defRPr sz="9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628822"/>
            <a:ext cx="13805328" cy="17838585"/>
          </a:xfrm>
        </p:spPr>
        <p:txBody>
          <a:bodyPr/>
          <a:lstStyle>
            <a:lvl1pPr marL="0" indent="0">
              <a:buNone/>
              <a:defRPr sz="7488"/>
            </a:lvl1pPr>
            <a:lvl2pPr marL="2139742" indent="0">
              <a:buNone/>
              <a:defRPr sz="6552"/>
            </a:lvl2pPr>
            <a:lvl3pPr marL="4279483" indent="0">
              <a:buNone/>
              <a:defRPr sz="5616"/>
            </a:lvl3pPr>
            <a:lvl4pPr marL="6419225" indent="0">
              <a:buNone/>
              <a:defRPr sz="4680"/>
            </a:lvl4pPr>
            <a:lvl5pPr marL="8558967" indent="0">
              <a:buNone/>
              <a:defRPr sz="4680"/>
            </a:lvl5pPr>
            <a:lvl6pPr marL="10698709" indent="0">
              <a:buNone/>
              <a:defRPr sz="4680"/>
            </a:lvl6pPr>
            <a:lvl7pPr marL="12838450" indent="0">
              <a:buNone/>
              <a:defRPr sz="4680"/>
            </a:lvl7pPr>
            <a:lvl8pPr marL="14978192" indent="0">
              <a:buNone/>
              <a:defRPr sz="4680"/>
            </a:lvl8pPr>
            <a:lvl9pPr marL="17117934" indent="0">
              <a:buNone/>
              <a:defRPr sz="4680"/>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54703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9738"/>
            <a:ext cx="13805328" cy="7489084"/>
          </a:xfrm>
        </p:spPr>
        <p:txBody>
          <a:bodyPr anchor="b"/>
          <a:lstStyle>
            <a:lvl1pPr>
              <a:defRPr sz="14976"/>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621248"/>
            <a:ext cx="21669405" cy="22809016"/>
          </a:xfrm>
        </p:spPr>
        <p:txBody>
          <a:bodyPr anchor="t"/>
          <a:lstStyle>
            <a:lvl1pPr marL="0" indent="0">
              <a:buNone/>
              <a:defRPr sz="14976"/>
            </a:lvl1pPr>
            <a:lvl2pPr marL="2139742" indent="0">
              <a:buNone/>
              <a:defRPr sz="13104"/>
            </a:lvl2pPr>
            <a:lvl3pPr marL="4279483" indent="0">
              <a:buNone/>
              <a:defRPr sz="11232"/>
            </a:lvl3pPr>
            <a:lvl4pPr marL="6419225" indent="0">
              <a:buNone/>
              <a:defRPr sz="9360"/>
            </a:lvl4pPr>
            <a:lvl5pPr marL="8558967" indent="0">
              <a:buNone/>
              <a:defRPr sz="9360"/>
            </a:lvl5pPr>
            <a:lvl6pPr marL="10698709" indent="0">
              <a:buNone/>
              <a:defRPr sz="9360"/>
            </a:lvl6pPr>
            <a:lvl7pPr marL="12838450" indent="0">
              <a:buNone/>
              <a:defRPr sz="9360"/>
            </a:lvl7pPr>
            <a:lvl8pPr marL="14978192" indent="0">
              <a:buNone/>
              <a:defRPr sz="9360"/>
            </a:lvl8pPr>
            <a:lvl9pPr marL="17117934" indent="0">
              <a:buNone/>
              <a:defRPr sz="9360"/>
            </a:lvl9pPr>
          </a:lstStyle>
          <a:p>
            <a:r>
              <a:rPr lang="en-US"/>
              <a:t>Click icon to add picture</a:t>
            </a:r>
            <a:endParaRPr lang="en-US" dirty="0"/>
          </a:p>
        </p:txBody>
      </p:sp>
      <p:sp>
        <p:nvSpPr>
          <p:cNvPr id="4" name="Text Placeholder 3"/>
          <p:cNvSpPr>
            <a:spLocks noGrp="1"/>
          </p:cNvSpPr>
          <p:nvPr>
            <p:ph type="body" sz="half" idx="2"/>
          </p:nvPr>
        </p:nvSpPr>
        <p:spPr>
          <a:xfrm>
            <a:off x="2948334" y="9628822"/>
            <a:ext cx="13805328" cy="17838585"/>
          </a:xfrm>
        </p:spPr>
        <p:txBody>
          <a:bodyPr/>
          <a:lstStyle>
            <a:lvl1pPr marL="0" indent="0">
              <a:buNone/>
              <a:defRPr sz="7488"/>
            </a:lvl1pPr>
            <a:lvl2pPr marL="2139742" indent="0">
              <a:buNone/>
              <a:defRPr sz="6552"/>
            </a:lvl2pPr>
            <a:lvl3pPr marL="4279483" indent="0">
              <a:buNone/>
              <a:defRPr sz="5616"/>
            </a:lvl3pPr>
            <a:lvl4pPr marL="6419225" indent="0">
              <a:buNone/>
              <a:defRPr sz="4680"/>
            </a:lvl4pPr>
            <a:lvl5pPr marL="8558967" indent="0">
              <a:buNone/>
              <a:defRPr sz="4680"/>
            </a:lvl5pPr>
            <a:lvl6pPr marL="10698709" indent="0">
              <a:buNone/>
              <a:defRPr sz="4680"/>
            </a:lvl6pPr>
            <a:lvl7pPr marL="12838450" indent="0">
              <a:buNone/>
              <a:defRPr sz="4680"/>
            </a:lvl7pPr>
            <a:lvl8pPr marL="14978192" indent="0">
              <a:buNone/>
              <a:defRPr sz="4680"/>
            </a:lvl8pPr>
            <a:lvl9pPr marL="17117934" indent="0">
              <a:buNone/>
              <a:defRPr sz="4680"/>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32773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708826"/>
            <a:ext cx="36918246" cy="620375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544094"/>
            <a:ext cx="36918246" cy="203646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9748313"/>
            <a:ext cx="9630847" cy="1708819"/>
          </a:xfrm>
          <a:prstGeom prst="rect">
            <a:avLst/>
          </a:prstGeom>
        </p:spPr>
        <p:txBody>
          <a:bodyPr vert="horz" lIns="91440" tIns="45720" rIns="91440" bIns="45720" rtlCol="0" anchor="ctr"/>
          <a:lstStyle>
            <a:lvl1pPr algn="l">
              <a:defRPr sz="5616">
                <a:solidFill>
                  <a:schemeClr val="tx1">
                    <a:tint val="75000"/>
                  </a:schemeClr>
                </a:solidFill>
              </a:defRPr>
            </a:lvl1pPr>
          </a:lstStyle>
          <a:p>
            <a:fld id="{F5144DE8-AE3D-40A8-90B8-FB90AC599C3D}" type="datetimeFigureOut">
              <a:rPr lang="en-GB" smtClean="0"/>
              <a:t>30/06/2020</a:t>
            </a:fld>
            <a:endParaRPr lang="en-GB"/>
          </a:p>
        </p:txBody>
      </p:sp>
      <p:sp>
        <p:nvSpPr>
          <p:cNvPr id="5" name="Footer Placeholder 4"/>
          <p:cNvSpPr>
            <a:spLocks noGrp="1"/>
          </p:cNvSpPr>
          <p:nvPr>
            <p:ph type="ftr" sz="quarter" idx="3"/>
          </p:nvPr>
        </p:nvSpPr>
        <p:spPr>
          <a:xfrm>
            <a:off x="14178747" y="29748313"/>
            <a:ext cx="14446270" cy="1708819"/>
          </a:xfrm>
          <a:prstGeom prst="rect">
            <a:avLst/>
          </a:prstGeom>
        </p:spPr>
        <p:txBody>
          <a:bodyPr vert="horz" lIns="91440" tIns="45720" rIns="91440" bIns="45720" rtlCol="0" anchor="ctr"/>
          <a:lstStyle>
            <a:lvl1pPr algn="ctr">
              <a:defRPr sz="561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9748313"/>
            <a:ext cx="9630847" cy="1708819"/>
          </a:xfrm>
          <a:prstGeom prst="rect">
            <a:avLst/>
          </a:prstGeom>
        </p:spPr>
        <p:txBody>
          <a:bodyPr vert="horz" lIns="91440" tIns="45720" rIns="91440" bIns="45720" rtlCol="0" anchor="ctr"/>
          <a:lstStyle>
            <a:lvl1pPr algn="r">
              <a:defRPr sz="5616">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2354097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279483" rtl="0" eaLnBrk="1" latinLnBrk="0" hangingPunct="1">
        <a:lnSpc>
          <a:spcPct val="90000"/>
        </a:lnSpc>
        <a:spcBef>
          <a:spcPct val="0"/>
        </a:spcBef>
        <a:buNone/>
        <a:defRPr sz="20592" kern="1200">
          <a:solidFill>
            <a:schemeClr val="tx1"/>
          </a:solidFill>
          <a:latin typeface="+mj-lt"/>
          <a:ea typeface="+mj-ea"/>
          <a:cs typeface="+mj-cs"/>
        </a:defRPr>
      </a:lvl1pPr>
    </p:titleStyle>
    <p:bodyStyle>
      <a:lvl1pPr marL="1069871" indent="-1069871" algn="l" defTabSz="4279483" rtl="0" eaLnBrk="1" latinLnBrk="0" hangingPunct="1">
        <a:lnSpc>
          <a:spcPct val="90000"/>
        </a:lnSpc>
        <a:spcBef>
          <a:spcPts val="4680"/>
        </a:spcBef>
        <a:buFont typeface="Arial" panose="020B0604020202020204" pitchFamily="34" charset="0"/>
        <a:buChar char="•"/>
        <a:defRPr sz="13104" kern="1200">
          <a:solidFill>
            <a:schemeClr val="tx1"/>
          </a:solidFill>
          <a:latin typeface="+mn-lt"/>
          <a:ea typeface="+mn-ea"/>
          <a:cs typeface="+mn-cs"/>
        </a:defRPr>
      </a:lvl1pPr>
      <a:lvl2pPr marL="3209613" indent="-1069871" algn="l" defTabSz="4279483" rtl="0" eaLnBrk="1" latinLnBrk="0" hangingPunct="1">
        <a:lnSpc>
          <a:spcPct val="90000"/>
        </a:lnSpc>
        <a:spcBef>
          <a:spcPts val="2340"/>
        </a:spcBef>
        <a:buFont typeface="Arial" panose="020B0604020202020204" pitchFamily="34" charset="0"/>
        <a:buChar char="•"/>
        <a:defRPr sz="11232" kern="1200">
          <a:solidFill>
            <a:schemeClr val="tx1"/>
          </a:solidFill>
          <a:latin typeface="+mn-lt"/>
          <a:ea typeface="+mn-ea"/>
          <a:cs typeface="+mn-cs"/>
        </a:defRPr>
      </a:lvl2pPr>
      <a:lvl3pPr marL="5349354" indent="-1069871" algn="l" defTabSz="4279483" rtl="0" eaLnBrk="1" latinLnBrk="0" hangingPunct="1">
        <a:lnSpc>
          <a:spcPct val="90000"/>
        </a:lnSpc>
        <a:spcBef>
          <a:spcPts val="2340"/>
        </a:spcBef>
        <a:buFont typeface="Arial" panose="020B0604020202020204" pitchFamily="34" charset="0"/>
        <a:buChar char="•"/>
        <a:defRPr sz="9360" kern="1200">
          <a:solidFill>
            <a:schemeClr val="tx1"/>
          </a:solidFill>
          <a:latin typeface="+mn-lt"/>
          <a:ea typeface="+mn-ea"/>
          <a:cs typeface="+mn-cs"/>
        </a:defRPr>
      </a:lvl3pPr>
      <a:lvl4pPr marL="7489096" indent="-1069871" algn="l" defTabSz="4279483" rtl="0" eaLnBrk="1" latinLnBrk="0" hangingPunct="1">
        <a:lnSpc>
          <a:spcPct val="90000"/>
        </a:lnSpc>
        <a:spcBef>
          <a:spcPts val="2340"/>
        </a:spcBef>
        <a:buFont typeface="Arial" panose="020B0604020202020204" pitchFamily="34" charset="0"/>
        <a:buChar char="•"/>
        <a:defRPr sz="8424" kern="1200">
          <a:solidFill>
            <a:schemeClr val="tx1"/>
          </a:solidFill>
          <a:latin typeface="+mn-lt"/>
          <a:ea typeface="+mn-ea"/>
          <a:cs typeface="+mn-cs"/>
        </a:defRPr>
      </a:lvl4pPr>
      <a:lvl5pPr marL="9628838" indent="-1069871" algn="l" defTabSz="4279483" rtl="0" eaLnBrk="1" latinLnBrk="0" hangingPunct="1">
        <a:lnSpc>
          <a:spcPct val="90000"/>
        </a:lnSpc>
        <a:spcBef>
          <a:spcPts val="2340"/>
        </a:spcBef>
        <a:buFont typeface="Arial" panose="020B0604020202020204" pitchFamily="34" charset="0"/>
        <a:buChar char="•"/>
        <a:defRPr sz="8424" kern="1200">
          <a:solidFill>
            <a:schemeClr val="tx1"/>
          </a:solidFill>
          <a:latin typeface="+mn-lt"/>
          <a:ea typeface="+mn-ea"/>
          <a:cs typeface="+mn-cs"/>
        </a:defRPr>
      </a:lvl5pPr>
      <a:lvl6pPr marL="11768579" indent="-1069871" algn="l" defTabSz="4279483" rtl="0" eaLnBrk="1" latinLnBrk="0" hangingPunct="1">
        <a:lnSpc>
          <a:spcPct val="90000"/>
        </a:lnSpc>
        <a:spcBef>
          <a:spcPts val="2340"/>
        </a:spcBef>
        <a:buFont typeface="Arial" panose="020B0604020202020204" pitchFamily="34" charset="0"/>
        <a:buChar char="•"/>
        <a:defRPr sz="8424" kern="1200">
          <a:solidFill>
            <a:schemeClr val="tx1"/>
          </a:solidFill>
          <a:latin typeface="+mn-lt"/>
          <a:ea typeface="+mn-ea"/>
          <a:cs typeface="+mn-cs"/>
        </a:defRPr>
      </a:lvl6pPr>
      <a:lvl7pPr marL="13908321" indent="-1069871" algn="l" defTabSz="4279483" rtl="0" eaLnBrk="1" latinLnBrk="0" hangingPunct="1">
        <a:lnSpc>
          <a:spcPct val="90000"/>
        </a:lnSpc>
        <a:spcBef>
          <a:spcPts val="2340"/>
        </a:spcBef>
        <a:buFont typeface="Arial" panose="020B0604020202020204" pitchFamily="34" charset="0"/>
        <a:buChar char="•"/>
        <a:defRPr sz="8424" kern="1200">
          <a:solidFill>
            <a:schemeClr val="tx1"/>
          </a:solidFill>
          <a:latin typeface="+mn-lt"/>
          <a:ea typeface="+mn-ea"/>
          <a:cs typeface="+mn-cs"/>
        </a:defRPr>
      </a:lvl7pPr>
      <a:lvl8pPr marL="16048063" indent="-1069871" algn="l" defTabSz="4279483" rtl="0" eaLnBrk="1" latinLnBrk="0" hangingPunct="1">
        <a:lnSpc>
          <a:spcPct val="90000"/>
        </a:lnSpc>
        <a:spcBef>
          <a:spcPts val="2340"/>
        </a:spcBef>
        <a:buFont typeface="Arial" panose="020B0604020202020204" pitchFamily="34" charset="0"/>
        <a:buChar char="•"/>
        <a:defRPr sz="8424" kern="1200">
          <a:solidFill>
            <a:schemeClr val="tx1"/>
          </a:solidFill>
          <a:latin typeface="+mn-lt"/>
          <a:ea typeface="+mn-ea"/>
          <a:cs typeface="+mn-cs"/>
        </a:defRPr>
      </a:lvl8pPr>
      <a:lvl9pPr marL="18187805" indent="-1069871" algn="l" defTabSz="4279483" rtl="0" eaLnBrk="1" latinLnBrk="0" hangingPunct="1">
        <a:lnSpc>
          <a:spcPct val="90000"/>
        </a:lnSpc>
        <a:spcBef>
          <a:spcPts val="2340"/>
        </a:spcBef>
        <a:buFont typeface="Arial" panose="020B0604020202020204" pitchFamily="34" charset="0"/>
        <a:buChar char="•"/>
        <a:defRPr sz="8424" kern="1200">
          <a:solidFill>
            <a:schemeClr val="tx1"/>
          </a:solidFill>
          <a:latin typeface="+mn-lt"/>
          <a:ea typeface="+mn-ea"/>
          <a:cs typeface="+mn-cs"/>
        </a:defRPr>
      </a:lvl9pPr>
    </p:bodyStyle>
    <p:otherStyle>
      <a:defPPr>
        <a:defRPr lang="en-US"/>
      </a:defPPr>
      <a:lvl1pPr marL="0" algn="l" defTabSz="4279483" rtl="0" eaLnBrk="1" latinLnBrk="0" hangingPunct="1">
        <a:defRPr sz="8424" kern="1200">
          <a:solidFill>
            <a:schemeClr val="tx1"/>
          </a:solidFill>
          <a:latin typeface="+mn-lt"/>
          <a:ea typeface="+mn-ea"/>
          <a:cs typeface="+mn-cs"/>
        </a:defRPr>
      </a:lvl1pPr>
      <a:lvl2pPr marL="2139742" algn="l" defTabSz="4279483" rtl="0" eaLnBrk="1" latinLnBrk="0" hangingPunct="1">
        <a:defRPr sz="8424" kern="1200">
          <a:solidFill>
            <a:schemeClr val="tx1"/>
          </a:solidFill>
          <a:latin typeface="+mn-lt"/>
          <a:ea typeface="+mn-ea"/>
          <a:cs typeface="+mn-cs"/>
        </a:defRPr>
      </a:lvl2pPr>
      <a:lvl3pPr marL="4279483" algn="l" defTabSz="4279483" rtl="0" eaLnBrk="1" latinLnBrk="0" hangingPunct="1">
        <a:defRPr sz="8424" kern="1200">
          <a:solidFill>
            <a:schemeClr val="tx1"/>
          </a:solidFill>
          <a:latin typeface="+mn-lt"/>
          <a:ea typeface="+mn-ea"/>
          <a:cs typeface="+mn-cs"/>
        </a:defRPr>
      </a:lvl3pPr>
      <a:lvl4pPr marL="6419225" algn="l" defTabSz="4279483" rtl="0" eaLnBrk="1" latinLnBrk="0" hangingPunct="1">
        <a:defRPr sz="8424" kern="1200">
          <a:solidFill>
            <a:schemeClr val="tx1"/>
          </a:solidFill>
          <a:latin typeface="+mn-lt"/>
          <a:ea typeface="+mn-ea"/>
          <a:cs typeface="+mn-cs"/>
        </a:defRPr>
      </a:lvl4pPr>
      <a:lvl5pPr marL="8558967" algn="l" defTabSz="4279483" rtl="0" eaLnBrk="1" latinLnBrk="0" hangingPunct="1">
        <a:defRPr sz="8424" kern="1200">
          <a:solidFill>
            <a:schemeClr val="tx1"/>
          </a:solidFill>
          <a:latin typeface="+mn-lt"/>
          <a:ea typeface="+mn-ea"/>
          <a:cs typeface="+mn-cs"/>
        </a:defRPr>
      </a:lvl5pPr>
      <a:lvl6pPr marL="10698709" algn="l" defTabSz="4279483" rtl="0" eaLnBrk="1" latinLnBrk="0" hangingPunct="1">
        <a:defRPr sz="8424" kern="1200">
          <a:solidFill>
            <a:schemeClr val="tx1"/>
          </a:solidFill>
          <a:latin typeface="+mn-lt"/>
          <a:ea typeface="+mn-ea"/>
          <a:cs typeface="+mn-cs"/>
        </a:defRPr>
      </a:lvl6pPr>
      <a:lvl7pPr marL="12838450" algn="l" defTabSz="4279483" rtl="0" eaLnBrk="1" latinLnBrk="0" hangingPunct="1">
        <a:defRPr sz="8424" kern="1200">
          <a:solidFill>
            <a:schemeClr val="tx1"/>
          </a:solidFill>
          <a:latin typeface="+mn-lt"/>
          <a:ea typeface="+mn-ea"/>
          <a:cs typeface="+mn-cs"/>
        </a:defRPr>
      </a:lvl7pPr>
      <a:lvl8pPr marL="14978192" algn="l" defTabSz="4279483" rtl="0" eaLnBrk="1" latinLnBrk="0" hangingPunct="1">
        <a:defRPr sz="8424" kern="1200">
          <a:solidFill>
            <a:schemeClr val="tx1"/>
          </a:solidFill>
          <a:latin typeface="+mn-lt"/>
          <a:ea typeface="+mn-ea"/>
          <a:cs typeface="+mn-cs"/>
        </a:defRPr>
      </a:lvl8pPr>
      <a:lvl9pPr marL="17117934" algn="l" defTabSz="4279483" rtl="0" eaLnBrk="1" latinLnBrk="0" hangingPunct="1">
        <a:defRPr sz="84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emf"/><Relationship Id="rId3" Type="http://schemas.openxmlformats.org/officeDocument/2006/relationships/audio" Target="../media/media1.m4a"/><Relationship Id="rId7" Type="http://schemas.openxmlformats.org/officeDocument/2006/relationships/image" Target="../media/image5.png"/><Relationship Id="rId12" Type="http://schemas.openxmlformats.org/officeDocument/2006/relationships/oleObject" Target="../embeddings/oleObject2.bin"/><Relationship Id="rId2" Type="http://schemas.microsoft.com/office/2007/relationships/media" Target="../media/media1.m4a"/><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1.emf"/><Relationship Id="rId5" Type="http://schemas.openxmlformats.org/officeDocument/2006/relationships/image" Target="../media/image3.png"/><Relationship Id="rId10" Type="http://schemas.openxmlformats.org/officeDocument/2006/relationships/oleObject" Target="../embeddings/oleObject1.bin"/><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3970"/>
            <a:ext cx="42803763" cy="4314392"/>
          </a:xfrm>
          <a:prstGeom prst="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1270158" y="5249115"/>
            <a:ext cx="7939834"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nSpc>
                <a:spcPct val="150000"/>
              </a:lnSpc>
              <a:spcBef>
                <a:spcPts val="1000"/>
              </a:spcBef>
              <a:spcAft>
                <a:spcPts val="1000"/>
              </a:spcAft>
            </a:pPr>
            <a:r>
              <a:rPr lang="en-US" sz="2800" b="1" dirty="0">
                <a:solidFill>
                  <a:srgbClr val="00B050"/>
                </a:solidFill>
                <a:latin typeface="Trebuchet MS" panose="020B0603020202020204" pitchFamily="34" charset="0"/>
              </a:rPr>
              <a:t>Background</a:t>
            </a:r>
            <a:endParaRPr lang="en-US" sz="2800" dirty="0">
              <a:solidFill>
                <a:srgbClr val="00B050"/>
              </a:solidFill>
              <a:latin typeface="Trebuchet MS" panose="020B0603020202020204" pitchFamily="34" charset="0"/>
            </a:endParaRPr>
          </a:p>
          <a:p>
            <a:pPr marL="285750" indent="-285750" algn="just">
              <a:lnSpc>
                <a:spcPct val="150000"/>
              </a:lnSpc>
              <a:spcBef>
                <a:spcPts val="600"/>
              </a:spcBef>
              <a:spcAft>
                <a:spcPts val="600"/>
              </a:spcAft>
              <a:buFont typeface="Wingdings" panose="05000000000000000000" pitchFamily="2" charset="2"/>
              <a:buChar char="ü"/>
            </a:pPr>
            <a:r>
              <a:rPr lang="en-US" sz="2000" dirty="0" err="1">
                <a:latin typeface="Trebuchet MS" panose="020B0603020202020204" pitchFamily="34" charset="0"/>
              </a:rPr>
              <a:t>Efavirenz</a:t>
            </a:r>
            <a:r>
              <a:rPr lang="en-US" sz="2000" dirty="0">
                <a:latin typeface="Trebuchet MS" panose="020B0603020202020204" pitchFamily="34" charset="0"/>
              </a:rPr>
              <a:t> (EFV) is recommended as a component of alternative first-line regimens for HIV treatment and is commonly prescribed in Nigeria due to its efficacy and availability.</a:t>
            </a:r>
          </a:p>
          <a:p>
            <a:pPr marL="285750" indent="-285750" algn="just">
              <a:lnSpc>
                <a:spcPct val="150000"/>
              </a:lnSpc>
              <a:spcBef>
                <a:spcPts val="800"/>
              </a:spcBef>
              <a:spcAft>
                <a:spcPts val="800"/>
              </a:spcAft>
              <a:buFont typeface="Wingdings" panose="05000000000000000000" pitchFamily="2" charset="2"/>
              <a:buChar char="ü"/>
            </a:pPr>
            <a:r>
              <a:rPr lang="en-US" sz="2000" dirty="0">
                <a:latin typeface="Trebuchet MS" panose="020B0603020202020204" pitchFamily="34" charset="0"/>
              </a:rPr>
              <a:t>EFV use is associated with neuropsychiatric side effects, which may include poor neurocognitive performance (NP). </a:t>
            </a:r>
          </a:p>
          <a:p>
            <a:pPr marL="285750" indent="-285750" algn="just">
              <a:lnSpc>
                <a:spcPct val="150000"/>
              </a:lnSpc>
              <a:buFont typeface="Wingdings" panose="05000000000000000000" pitchFamily="2" charset="2"/>
              <a:buChar char="ü"/>
            </a:pPr>
            <a:r>
              <a:rPr lang="en-US" sz="2000" dirty="0">
                <a:latin typeface="Trebuchet MS" panose="020B0603020202020204" pitchFamily="34" charset="0"/>
              </a:rPr>
              <a:t>However, no data exist for </a:t>
            </a:r>
            <a:r>
              <a:rPr lang="en-US" sz="2000" dirty="0" err="1">
                <a:latin typeface="Trebuchet MS" panose="020B0603020202020204" pitchFamily="34" charset="0"/>
              </a:rPr>
              <a:t>efavirenz</a:t>
            </a:r>
            <a:r>
              <a:rPr lang="en-US" sz="2000" dirty="0">
                <a:latin typeface="Trebuchet MS" panose="020B0603020202020204" pitchFamily="34" charset="0"/>
              </a:rPr>
              <a:t> concentrations in hair or plasma and their relationship with neurocognitive performance among HIV infected individuals on long-term </a:t>
            </a:r>
            <a:r>
              <a:rPr lang="en-US" sz="2000" dirty="0" err="1">
                <a:latin typeface="Trebuchet MS" panose="020B0603020202020204" pitchFamily="34" charset="0"/>
              </a:rPr>
              <a:t>efavirenz</a:t>
            </a:r>
            <a:r>
              <a:rPr lang="en-US" sz="2000" dirty="0">
                <a:latin typeface="Trebuchet MS" panose="020B0603020202020204" pitchFamily="34" charset="0"/>
              </a:rPr>
              <a:t>-based regimen in Nigeria. </a:t>
            </a:r>
          </a:p>
          <a:p>
            <a:pPr lvl="0">
              <a:lnSpc>
                <a:spcPct val="150000"/>
              </a:lnSpc>
            </a:pPr>
            <a:endParaRPr lang="en-US" dirty="0">
              <a:latin typeface="Trebuchet MS" panose="020B0603020202020204" pitchFamily="34" charset="0"/>
            </a:endParaRPr>
          </a:p>
          <a:p>
            <a:pPr>
              <a:lnSpc>
                <a:spcPct val="150000"/>
              </a:lnSpc>
              <a:spcBef>
                <a:spcPts val="1000"/>
              </a:spcBef>
              <a:spcAft>
                <a:spcPts val="1000"/>
              </a:spcAft>
            </a:pPr>
            <a:r>
              <a:rPr lang="en-US" sz="2800" b="1" dirty="0">
                <a:solidFill>
                  <a:srgbClr val="00B050"/>
                </a:solidFill>
                <a:latin typeface="Trebuchet MS" panose="020B0603020202020204" pitchFamily="34" charset="0"/>
              </a:rPr>
              <a:t>Aims</a:t>
            </a:r>
            <a:endParaRPr lang="en-US" dirty="0">
              <a:solidFill>
                <a:srgbClr val="00B050"/>
              </a:solidFill>
              <a:latin typeface="Trebuchet MS" panose="020B0603020202020204" pitchFamily="34" charset="0"/>
            </a:endParaRPr>
          </a:p>
          <a:p>
            <a:pPr marL="285750" indent="-285750" algn="just">
              <a:lnSpc>
                <a:spcPct val="150000"/>
              </a:lnSpc>
              <a:spcBef>
                <a:spcPts val="800"/>
              </a:spcBef>
              <a:spcAft>
                <a:spcPts val="800"/>
              </a:spcAft>
              <a:buFont typeface="Wingdings" panose="05000000000000000000" pitchFamily="2" charset="2"/>
              <a:buChar char="ü"/>
            </a:pPr>
            <a:r>
              <a:rPr lang="en-US" sz="2000" dirty="0">
                <a:latin typeface="Trebuchet MS" panose="020B0603020202020204" pitchFamily="34" charset="0"/>
              </a:rPr>
              <a:t>The aim of this study was to  evaluate single nucleotide polymorphisms (SNPs) in genes important for EFV disposition and examine them in association with plasma concentrations, hair concentration, and neurocognitive performance.  </a:t>
            </a:r>
          </a:p>
          <a:p>
            <a:pPr marL="285750" indent="-285750" algn="just">
              <a:lnSpc>
                <a:spcPct val="150000"/>
              </a:lnSpc>
              <a:buFont typeface="Wingdings" panose="05000000000000000000" pitchFamily="2" charset="2"/>
              <a:buChar char="ü"/>
            </a:pPr>
            <a:r>
              <a:rPr lang="en-US" sz="2000" dirty="0">
                <a:latin typeface="Trebuchet MS" panose="020B0603020202020204" pitchFamily="34" charset="0"/>
              </a:rPr>
              <a:t>We also evaluated the Relationship between EFV concentrations and neurocognitive performance.</a:t>
            </a:r>
          </a:p>
          <a:p>
            <a:pPr lvl="0">
              <a:lnSpc>
                <a:spcPct val="150000"/>
              </a:lnSpc>
            </a:pPr>
            <a:endParaRPr lang="en-US" dirty="0">
              <a:latin typeface="Trebuchet MS" panose="020B0603020202020204" pitchFamily="34" charset="0"/>
            </a:endParaRPr>
          </a:p>
          <a:p>
            <a:pPr>
              <a:lnSpc>
                <a:spcPct val="150000"/>
              </a:lnSpc>
              <a:spcBef>
                <a:spcPts val="1000"/>
              </a:spcBef>
              <a:spcAft>
                <a:spcPts val="1000"/>
              </a:spcAft>
            </a:pPr>
            <a:r>
              <a:rPr lang="en-US" sz="2800" b="1" dirty="0">
                <a:solidFill>
                  <a:srgbClr val="00B050"/>
                </a:solidFill>
                <a:latin typeface="Trebuchet MS" panose="020B0603020202020204" pitchFamily="34" charset="0"/>
              </a:rPr>
              <a:t>Hypothesis</a:t>
            </a:r>
            <a:endParaRPr lang="en-US" sz="2800" dirty="0">
              <a:solidFill>
                <a:srgbClr val="00B050"/>
              </a:solidFill>
              <a:latin typeface="Trebuchet MS" panose="020B0603020202020204" pitchFamily="34" charset="0"/>
            </a:endParaRPr>
          </a:p>
          <a:p>
            <a:pPr algn="just">
              <a:lnSpc>
                <a:spcPct val="150000"/>
              </a:lnSpc>
            </a:pPr>
            <a:r>
              <a:rPr lang="en-US" sz="2000" dirty="0">
                <a:latin typeface="Trebuchet MS" panose="020B0603020202020204" pitchFamily="34" charset="0"/>
              </a:rPr>
              <a:t>There is association between </a:t>
            </a:r>
            <a:r>
              <a:rPr lang="en-US" sz="2000" i="1" dirty="0">
                <a:latin typeface="Trebuchet MS" panose="020B0603020202020204" pitchFamily="34" charset="0"/>
              </a:rPr>
              <a:t>CYP2B6,</a:t>
            </a:r>
            <a:r>
              <a:rPr lang="en-US" sz="2000" dirty="0">
                <a:latin typeface="Trebuchet MS" panose="020B0603020202020204" pitchFamily="34" charset="0"/>
              </a:rPr>
              <a:t> </a:t>
            </a:r>
            <a:r>
              <a:rPr lang="en-US" sz="2000" i="1" dirty="0">
                <a:latin typeface="Trebuchet MS" panose="020B0603020202020204" pitchFamily="34" charset="0"/>
              </a:rPr>
              <a:t>NRII3 and ABCB1 </a:t>
            </a:r>
            <a:r>
              <a:rPr lang="en-US" sz="2000" dirty="0">
                <a:latin typeface="Trebuchet MS" panose="020B0603020202020204" pitchFamily="34" charset="0"/>
              </a:rPr>
              <a:t>single nucleotide polymorphisms and EFV concentrations in hair or plasma and neurocognitive performance</a:t>
            </a:r>
          </a:p>
          <a:p>
            <a:pPr lvl="0">
              <a:lnSpc>
                <a:spcPct val="150000"/>
              </a:lnSpc>
            </a:pPr>
            <a:endParaRPr lang="en-US" dirty="0">
              <a:latin typeface="Trebuchet MS" panose="020B0603020202020204" pitchFamily="34" charset="0"/>
            </a:endParaRPr>
          </a:p>
          <a:p>
            <a:pPr>
              <a:lnSpc>
                <a:spcPct val="150000"/>
              </a:lnSpc>
              <a:spcBef>
                <a:spcPts val="1000"/>
              </a:spcBef>
              <a:spcAft>
                <a:spcPts val="1000"/>
              </a:spcAft>
            </a:pPr>
            <a:r>
              <a:rPr lang="en-US" sz="2800" b="1" dirty="0">
                <a:solidFill>
                  <a:srgbClr val="00B050"/>
                </a:solidFill>
                <a:latin typeface="Trebuchet MS" panose="020B0603020202020204" pitchFamily="34" charset="0"/>
              </a:rPr>
              <a:t>Methods</a:t>
            </a:r>
            <a:r>
              <a:rPr lang="en-US" sz="2800" dirty="0">
                <a:solidFill>
                  <a:srgbClr val="00B050"/>
                </a:solidFill>
                <a:latin typeface="Trebuchet MS" panose="020B0603020202020204" pitchFamily="34" charset="0"/>
              </a:rPr>
              <a:t> </a:t>
            </a:r>
          </a:p>
          <a:p>
            <a:pPr marL="342900" indent="-342900" algn="just">
              <a:lnSpc>
                <a:spcPct val="150000"/>
              </a:lnSpc>
              <a:spcBef>
                <a:spcPts val="800"/>
              </a:spcBef>
              <a:spcAft>
                <a:spcPts val="800"/>
              </a:spcAft>
              <a:buFont typeface="Wingdings" panose="05000000000000000000" pitchFamily="2" charset="2"/>
              <a:buChar char="ü"/>
            </a:pPr>
            <a:r>
              <a:rPr lang="en-US" sz="2000" dirty="0">
                <a:latin typeface="Trebuchet MS" panose="020B0603020202020204" pitchFamily="34" charset="0"/>
              </a:rPr>
              <a:t>HIV-positive adults receiving 600 mg EFV (N=93, 70.3% female) were genotyped for 7 SNPs in </a:t>
            </a:r>
            <a:r>
              <a:rPr lang="en-US" sz="2000" i="1" dirty="0">
                <a:latin typeface="Trebuchet MS" panose="020B0603020202020204" pitchFamily="34" charset="0"/>
              </a:rPr>
              <a:t>CYP2B6</a:t>
            </a:r>
            <a:r>
              <a:rPr lang="en-US" sz="2000" dirty="0">
                <a:latin typeface="Trebuchet MS" panose="020B0603020202020204" pitchFamily="34" charset="0"/>
              </a:rPr>
              <a:t>, </a:t>
            </a:r>
            <a:r>
              <a:rPr lang="en-US" sz="2000" i="1" dirty="0">
                <a:latin typeface="Trebuchet MS" panose="020B0603020202020204" pitchFamily="34" charset="0"/>
              </a:rPr>
              <a:t>NRII3</a:t>
            </a:r>
            <a:r>
              <a:rPr lang="en-US" sz="2000" dirty="0">
                <a:latin typeface="Trebuchet MS" panose="020B0603020202020204" pitchFamily="34" charset="0"/>
              </a:rPr>
              <a:t> and </a:t>
            </a:r>
            <a:r>
              <a:rPr lang="en-US" sz="2000" i="1" dirty="0">
                <a:latin typeface="Trebuchet MS" panose="020B0603020202020204" pitchFamily="34" charset="0"/>
              </a:rPr>
              <a:t>ABCB1.</a:t>
            </a:r>
            <a:r>
              <a:rPr lang="en-US" sz="2000" dirty="0">
                <a:latin typeface="Trebuchet MS" panose="020B0603020202020204" pitchFamily="34" charset="0"/>
              </a:rPr>
              <a:t> </a:t>
            </a:r>
          </a:p>
          <a:p>
            <a:pPr marL="342900" indent="-342900" algn="just">
              <a:lnSpc>
                <a:spcPct val="150000"/>
              </a:lnSpc>
              <a:spcBef>
                <a:spcPts val="800"/>
              </a:spcBef>
              <a:spcAft>
                <a:spcPts val="800"/>
              </a:spcAft>
              <a:buFont typeface="Wingdings" panose="05000000000000000000" pitchFamily="2" charset="2"/>
              <a:buChar char="ü"/>
            </a:pPr>
            <a:r>
              <a:rPr lang="en-US" sz="2000" dirty="0">
                <a:latin typeface="Trebuchet MS" panose="020B0603020202020204" pitchFamily="34" charset="0"/>
              </a:rPr>
              <a:t>EFV was quantified in dried blood spots (DBS) and hair using liquid-chromatography-tandem-mass-spectrometry (LC-MS/MS). </a:t>
            </a:r>
          </a:p>
          <a:p>
            <a:pPr marL="342900" indent="-342900" algn="just">
              <a:lnSpc>
                <a:spcPct val="150000"/>
              </a:lnSpc>
              <a:spcBef>
                <a:spcPts val="800"/>
              </a:spcBef>
              <a:spcAft>
                <a:spcPts val="800"/>
              </a:spcAft>
              <a:buFont typeface="Wingdings" panose="05000000000000000000" pitchFamily="2" charset="2"/>
              <a:buChar char="ü"/>
            </a:pPr>
            <a:r>
              <a:rPr lang="en-US" sz="2000" dirty="0">
                <a:latin typeface="Trebuchet MS" panose="020B0603020202020204" pitchFamily="34" charset="0"/>
              </a:rPr>
              <a:t>Plasma EFV concentrations were then calculated from DBS using  previously validated equation [DBS</a:t>
            </a:r>
            <a:r>
              <a:rPr lang="en-US" sz="2000" baseline="-25000" dirty="0">
                <a:latin typeface="Trebuchet MS" panose="020B0603020202020204" pitchFamily="34" charset="0"/>
              </a:rPr>
              <a:t>[EFV]</a:t>
            </a:r>
            <a:r>
              <a:rPr lang="en-US" sz="2000" dirty="0">
                <a:latin typeface="Trebuchet MS" panose="020B0603020202020204" pitchFamily="34" charset="0"/>
              </a:rPr>
              <a:t>/(1-hematocrit)*protein binding].</a:t>
            </a:r>
          </a:p>
          <a:p>
            <a:pPr marL="342900" indent="-342900" algn="just">
              <a:lnSpc>
                <a:spcPct val="150000"/>
              </a:lnSpc>
              <a:spcBef>
                <a:spcPts val="800"/>
              </a:spcBef>
              <a:spcAft>
                <a:spcPts val="800"/>
              </a:spcAft>
              <a:buFont typeface="Wingdings" panose="05000000000000000000" pitchFamily="2" charset="2"/>
              <a:buChar char="ü"/>
            </a:pPr>
            <a:r>
              <a:rPr lang="en-US" sz="2000" dirty="0">
                <a:latin typeface="Trebuchet MS" panose="020B0603020202020204" pitchFamily="34" charset="0"/>
              </a:rPr>
              <a:t>Participants were also administered a neurocognitive battery of 10 tests (7 domains) that assessed   total neurocognitive functioning. </a:t>
            </a:r>
          </a:p>
          <a:p>
            <a:pPr marL="342900" indent="-342900" algn="just">
              <a:lnSpc>
                <a:spcPct val="150000"/>
              </a:lnSpc>
              <a:spcBef>
                <a:spcPts val="800"/>
              </a:spcBef>
              <a:spcAft>
                <a:spcPts val="800"/>
              </a:spcAft>
              <a:buFont typeface="Wingdings" panose="05000000000000000000" pitchFamily="2" charset="2"/>
              <a:buChar char="ü"/>
            </a:pPr>
            <a:r>
              <a:rPr lang="en-US" sz="2000" dirty="0">
                <a:latin typeface="Trebuchet MS" panose="020B0603020202020204" pitchFamily="34" charset="0"/>
              </a:rPr>
              <a:t>Linear regression was used to assess associations between SNPs and Log</a:t>
            </a:r>
            <a:r>
              <a:rPr lang="en-US" sz="2000" baseline="-25000" dirty="0">
                <a:latin typeface="Trebuchet MS" panose="020B0603020202020204" pitchFamily="34" charset="0"/>
              </a:rPr>
              <a:t>10</a:t>
            </a:r>
            <a:r>
              <a:rPr lang="en-US" sz="2000" dirty="0">
                <a:latin typeface="Trebuchet MS" panose="020B0603020202020204" pitchFamily="34" charset="0"/>
              </a:rPr>
              <a:t> transformed EFV concentrations in hair and plasma.</a:t>
            </a:r>
          </a:p>
          <a:p>
            <a:pPr marL="342900" indent="-342900" algn="just">
              <a:lnSpc>
                <a:spcPct val="150000"/>
              </a:lnSpc>
              <a:buFont typeface="Wingdings" panose="05000000000000000000" pitchFamily="2" charset="2"/>
              <a:buChar char="ü"/>
            </a:pPr>
            <a:r>
              <a:rPr lang="en-US" sz="2000" dirty="0">
                <a:latin typeface="Trebuchet MS" panose="020B0603020202020204" pitchFamily="34" charset="0"/>
              </a:rPr>
              <a:t>Mann-Whitney U test was used to assess differences in median concentrations by genotype and Independent t-test or ANOVA were used to compare mean z-scores</a:t>
            </a:r>
          </a:p>
          <a:p>
            <a:pPr marL="342900" indent="-342900" algn="just">
              <a:lnSpc>
                <a:spcPct val="150000"/>
              </a:lnSpc>
              <a:buFont typeface="Wingdings" panose="05000000000000000000" pitchFamily="2" charset="2"/>
              <a:buChar char="ü"/>
            </a:pPr>
            <a:r>
              <a:rPr lang="en-US" sz="2000" dirty="0">
                <a:latin typeface="Trebuchet MS" panose="020B0603020202020204" pitchFamily="34" charset="0"/>
              </a:rPr>
              <a:t>Associations between SNPs, EFV concentrations, and NP were also assessed using correlation.</a:t>
            </a:r>
          </a:p>
          <a:p>
            <a:pPr lvl="0">
              <a:lnSpc>
                <a:spcPct val="150000"/>
              </a:lnSpc>
            </a:pPr>
            <a:endParaRPr lang="en-US" sz="2000" dirty="0">
              <a:latin typeface="Trebuchet MS" panose="020B0603020202020204" pitchFamily="34" charset="0"/>
            </a:endParaRPr>
          </a:p>
          <a:p>
            <a:pPr lvl="0">
              <a:lnSpc>
                <a:spcPct val="150000"/>
              </a:lnSpc>
            </a:pPr>
            <a:endParaRPr lang="en-US" sz="2000" dirty="0">
              <a:latin typeface="Trebuchet MS" panose="020B0603020202020204" pitchFamily="34" charset="0"/>
            </a:endParaRPr>
          </a:p>
          <a:p>
            <a:pPr lvl="0"/>
            <a:endParaRPr lang="en-US" sz="2000" dirty="0">
              <a:latin typeface="Trebuchet MS" panose="020B0603020202020204" pitchFamily="34" charset="0"/>
            </a:endParaRPr>
          </a:p>
          <a:p>
            <a:pPr lvl="0">
              <a:lnSpc>
                <a:spcPct val="150000"/>
              </a:lnSpc>
            </a:pPr>
            <a:endParaRPr lang="en-US" dirty="0">
              <a:latin typeface="Trebuchet MS" panose="020B0603020202020204" pitchFamily="34" charset="0"/>
            </a:endParaRPr>
          </a:p>
          <a:p>
            <a:pPr lvl="0">
              <a:lnSpc>
                <a:spcPct val="150000"/>
              </a:lnSpc>
            </a:pPr>
            <a:endParaRPr lang="en-US" dirty="0">
              <a:latin typeface="Trebuchet MS" panose="020B0603020202020204" pitchFamily="34" charset="0"/>
            </a:endParaRPr>
          </a:p>
          <a:p>
            <a:pPr lvl="0"/>
            <a:endParaRPr lang="en-US" dirty="0">
              <a:latin typeface="Trebuchet MS" panose="020B0603020202020204" pitchFamily="34" charset="0"/>
            </a:endParaRPr>
          </a:p>
          <a:p>
            <a:pPr lvl="0"/>
            <a:endParaRPr lang="en-US" dirty="0">
              <a:latin typeface="Trebuchet MS" panose="020B0603020202020204" pitchFamily="34" charset="0"/>
            </a:endParaRPr>
          </a:p>
          <a:p>
            <a:r>
              <a:rPr lang="en-US" dirty="0">
                <a:latin typeface="Trebuchet MS" panose="020B0603020202020204" pitchFamily="34" charset="0"/>
              </a:rPr>
              <a:t> </a:t>
            </a:r>
          </a:p>
          <a:p>
            <a:pPr algn="just" defTabSz="525571" eaLnBrk="0" fontAlgn="base" hangingPunct="0">
              <a:spcBef>
                <a:spcPct val="0"/>
              </a:spcBef>
              <a:spcAft>
                <a:spcPct val="0"/>
              </a:spcAft>
            </a:pPr>
            <a:endParaRPr lang="en-US" altLang="en-US" sz="2759" b="1" dirty="0">
              <a:solidFill>
                <a:srgbClr val="E72240"/>
              </a:solidFill>
              <a:latin typeface="Trebuchet MS" panose="020B0603020202020204" pitchFamily="34" charset="0"/>
            </a:endParaRPr>
          </a:p>
        </p:txBody>
      </p:sp>
      <p:sp>
        <p:nvSpPr>
          <p:cNvPr id="6" name="Text Box 4"/>
          <p:cNvSpPr txBox="1">
            <a:spLocks noChangeArrowheads="1"/>
          </p:cNvSpPr>
          <p:nvPr/>
        </p:nvSpPr>
        <p:spPr bwMode="auto">
          <a:xfrm>
            <a:off x="9739739" y="5415809"/>
            <a:ext cx="24352729" cy="26457869"/>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nSpc>
                <a:spcPct val="150000"/>
              </a:lnSpc>
              <a:spcBef>
                <a:spcPts val="1000"/>
              </a:spcBef>
              <a:spcAft>
                <a:spcPts val="1000"/>
              </a:spcAft>
            </a:pPr>
            <a:r>
              <a:rPr lang="en-US" sz="2800" b="1" dirty="0">
                <a:solidFill>
                  <a:srgbClr val="00B050"/>
                </a:solidFill>
                <a:latin typeface="Trebuchet MS" panose="020B0603020202020204" pitchFamily="34" charset="0"/>
              </a:rPr>
              <a:t>Results</a:t>
            </a:r>
          </a:p>
          <a:p>
            <a:pPr marL="285750" indent="-285750" algn="just">
              <a:lnSpc>
                <a:spcPct val="150000"/>
              </a:lnSpc>
              <a:spcBef>
                <a:spcPts val="800"/>
              </a:spcBef>
              <a:spcAft>
                <a:spcPts val="800"/>
              </a:spcAft>
              <a:buFont typeface="Wingdings" panose="05000000000000000000" pitchFamily="2" charset="2"/>
              <a:buChar char="ü"/>
            </a:pPr>
            <a:r>
              <a:rPr lang="en-US" sz="2000" dirty="0">
                <a:latin typeface="Trebuchet MS" panose="020B0603020202020204" pitchFamily="34" charset="0"/>
              </a:rPr>
              <a:t>Strong correlation (r = 0.66, P&lt;0.0001) was observed between plasma and hair EFV concentrations (Figure 1). </a:t>
            </a:r>
          </a:p>
          <a:p>
            <a:pPr marL="285750" indent="-285750" algn="just">
              <a:lnSpc>
                <a:spcPct val="150000"/>
              </a:lnSpc>
              <a:buFont typeface="Wingdings" panose="05000000000000000000" pitchFamily="2" charset="2"/>
              <a:buChar char="ü"/>
            </a:pPr>
            <a:r>
              <a:rPr lang="en-US" sz="2000" i="1" dirty="0">
                <a:latin typeface="Trebuchet MS" panose="020B0603020202020204" pitchFamily="34" charset="0"/>
              </a:rPr>
              <a:t>CYP2B6 </a:t>
            </a:r>
            <a:r>
              <a:rPr lang="en-US" sz="2000" dirty="0">
                <a:latin typeface="Trebuchet MS" panose="020B0603020202020204" pitchFamily="34" charset="0"/>
              </a:rPr>
              <a:t>516G&gt;T, rs3745274 (P&lt;0.001) and </a:t>
            </a:r>
            <a:r>
              <a:rPr lang="en-US" sz="2000" i="1" dirty="0">
                <a:latin typeface="Trebuchet MS" panose="020B0603020202020204" pitchFamily="34" charset="0"/>
              </a:rPr>
              <a:t>CYP2B6 </a:t>
            </a:r>
            <a:r>
              <a:rPr lang="en-US" sz="2000" dirty="0">
                <a:latin typeface="Trebuchet MS" panose="020B0603020202020204" pitchFamily="34" charset="0"/>
              </a:rPr>
              <a:t>983T&gt;C, rs28399499 (P=0.001) were each associated </a:t>
            </a:r>
          </a:p>
          <a:p>
            <a:pPr algn="just">
              <a:lnSpc>
                <a:spcPct val="150000"/>
              </a:lnSpc>
              <a:spcBef>
                <a:spcPts val="800"/>
              </a:spcBef>
              <a:spcAft>
                <a:spcPts val="800"/>
              </a:spcAft>
            </a:pPr>
            <a:r>
              <a:rPr lang="en-US" sz="2000" dirty="0">
                <a:latin typeface="Trebuchet MS" panose="020B0603020202020204" pitchFamily="34" charset="0"/>
              </a:rPr>
              <a:t>      with hair EFV concentrations (Figure 2 C and D). </a:t>
            </a:r>
          </a:p>
          <a:p>
            <a:pPr marL="285750" indent="-285750" algn="just">
              <a:lnSpc>
                <a:spcPct val="150000"/>
              </a:lnSpc>
              <a:buFont typeface="Wingdings" panose="05000000000000000000" pitchFamily="2" charset="2"/>
              <a:buChar char="ü"/>
            </a:pPr>
            <a:r>
              <a:rPr lang="en-US" sz="2000" dirty="0">
                <a:latin typeface="Trebuchet MS" panose="020B0603020202020204" pitchFamily="34" charset="0"/>
              </a:rPr>
              <a:t>Similarly, 516G&gt;T (P&lt; 0.001) and 983T&gt;C (P=0.009) were significantly associated with plasma </a:t>
            </a:r>
          </a:p>
          <a:p>
            <a:pPr algn="just">
              <a:lnSpc>
                <a:spcPct val="150000"/>
              </a:lnSpc>
              <a:spcBef>
                <a:spcPts val="800"/>
              </a:spcBef>
              <a:spcAft>
                <a:spcPts val="800"/>
              </a:spcAft>
            </a:pPr>
            <a:r>
              <a:rPr lang="en-US" sz="2000" dirty="0">
                <a:latin typeface="Trebuchet MS" panose="020B0603020202020204" pitchFamily="34" charset="0"/>
              </a:rPr>
              <a:t>    EFV concentrations (Figure 2 A and B)</a:t>
            </a:r>
          </a:p>
          <a:p>
            <a:pPr marL="285750" indent="-285750" algn="just">
              <a:lnSpc>
                <a:spcPct val="150000"/>
              </a:lnSpc>
              <a:buFont typeface="Wingdings" panose="05000000000000000000" pitchFamily="2" charset="2"/>
              <a:buChar char="ü"/>
            </a:pPr>
            <a:r>
              <a:rPr lang="en-US" sz="2000" dirty="0">
                <a:latin typeface="Trebuchet MS" panose="020B0603020202020204" pitchFamily="34" charset="0"/>
              </a:rPr>
              <a:t>No other genetic or demographic (Age, sex, weight, ethnicity, time of sample collection) associations </a:t>
            </a:r>
          </a:p>
          <a:p>
            <a:pPr algn="just">
              <a:lnSpc>
                <a:spcPct val="150000"/>
              </a:lnSpc>
            </a:pPr>
            <a:r>
              <a:rPr lang="en-US" sz="2000" dirty="0">
                <a:latin typeface="Trebuchet MS" panose="020B0603020202020204" pitchFamily="34" charset="0"/>
              </a:rPr>
              <a:t>    with EFV concentrations were evident.</a:t>
            </a:r>
          </a:p>
          <a:p>
            <a:pPr marL="285750" indent="-285750" algn="just">
              <a:lnSpc>
                <a:spcPct val="150000"/>
              </a:lnSpc>
              <a:spcBef>
                <a:spcPts val="800"/>
              </a:spcBef>
              <a:spcAft>
                <a:spcPts val="800"/>
              </a:spcAft>
              <a:buFont typeface="Wingdings" panose="05000000000000000000" pitchFamily="2" charset="2"/>
              <a:buChar char="ü"/>
            </a:pPr>
            <a:r>
              <a:rPr lang="en-US" sz="2000" dirty="0">
                <a:latin typeface="Trebuchet MS" panose="020B0603020202020204" pitchFamily="34" charset="0"/>
              </a:rPr>
              <a:t>Table 1 shows median concentrations of EFV in hair and plasma based on genotypes.</a:t>
            </a:r>
          </a:p>
          <a:p>
            <a:pPr>
              <a:lnSpc>
                <a:spcPct val="150000"/>
              </a:lnSpc>
            </a:pPr>
            <a:endParaRPr lang="en-US" sz="2000" dirty="0">
              <a:latin typeface="Trebuchet MS" panose="020B0603020202020204" pitchFamily="34" charset="0"/>
            </a:endParaRPr>
          </a:p>
          <a:p>
            <a:pPr>
              <a:lnSpc>
                <a:spcPct val="150000"/>
              </a:lnSpc>
            </a:pPr>
            <a:endParaRPr lang="en-US" sz="2000" dirty="0">
              <a:latin typeface="Trebuchet MS" panose="020B0603020202020204" pitchFamily="34" charset="0"/>
            </a:endParaRPr>
          </a:p>
          <a:p>
            <a:pPr>
              <a:lnSpc>
                <a:spcPct val="150000"/>
              </a:lnSpc>
            </a:pPr>
            <a:endParaRPr lang="en-US" dirty="0"/>
          </a:p>
        </p:txBody>
      </p:sp>
      <p:grpSp>
        <p:nvGrpSpPr>
          <p:cNvPr id="1031" name="Group 1030"/>
          <p:cNvGrpSpPr/>
          <p:nvPr/>
        </p:nvGrpSpPr>
        <p:grpSpPr>
          <a:xfrm>
            <a:off x="4267200" y="785740"/>
            <a:ext cx="33124059" cy="3463212"/>
            <a:chOff x="4267200" y="785740"/>
            <a:chExt cx="33124059" cy="3463212"/>
          </a:xfrm>
        </p:grpSpPr>
        <p:sp>
          <p:nvSpPr>
            <p:cNvPr id="7" name="Text Box 5"/>
            <p:cNvSpPr txBox="1">
              <a:spLocks noChangeArrowheads="1"/>
            </p:cNvSpPr>
            <p:nvPr/>
          </p:nvSpPr>
          <p:spPr bwMode="auto">
            <a:xfrm>
              <a:off x="4267200" y="785740"/>
              <a:ext cx="33124059" cy="148829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ts val="800"/>
                </a:spcBef>
                <a:spcAft>
                  <a:spcPts val="800"/>
                </a:spcAft>
              </a:pPr>
              <a:r>
                <a:rPr lang="en-US" sz="4800" b="1" dirty="0">
                  <a:latin typeface="Arial Rounded MT Bold" panose="020F0704030504030204" pitchFamily="34" charset="0"/>
                </a:rPr>
                <a:t>Pharmacokinetic and </a:t>
              </a:r>
              <a:r>
                <a:rPr lang="en-US" sz="4800" b="1" dirty="0" err="1">
                  <a:latin typeface="Arial Rounded MT Bold" panose="020F0704030504030204" pitchFamily="34" charset="0"/>
                </a:rPr>
                <a:t>Pharmacogenetic</a:t>
              </a:r>
              <a:r>
                <a:rPr lang="en-US" sz="4800" b="1" dirty="0">
                  <a:latin typeface="Arial Rounded MT Bold" panose="020F0704030504030204" pitchFamily="34" charset="0"/>
                </a:rPr>
                <a:t> Associations between </a:t>
              </a:r>
              <a:r>
                <a:rPr lang="en-US" sz="4800" b="1" dirty="0" err="1">
                  <a:latin typeface="Arial Rounded MT Bold" panose="020F0704030504030204" pitchFamily="34" charset="0"/>
                </a:rPr>
                <a:t>Efavirenz</a:t>
              </a:r>
              <a:r>
                <a:rPr lang="en-US" sz="4800" b="1" dirty="0">
                  <a:latin typeface="Arial Rounded MT Bold" panose="020F0704030504030204" pitchFamily="34" charset="0"/>
                </a:rPr>
                <a:t>-based Regimens and Neurocognitive Performance in People Living with HIV in Nigeria</a:t>
              </a:r>
              <a:endParaRPr lang="en-US" altLang="en-US" sz="4800" dirty="0">
                <a:latin typeface="Arial Rounded MT Bold" panose="020F0704030504030204" pitchFamily="34" charset="0"/>
              </a:endParaRPr>
            </a:p>
          </p:txBody>
        </p:sp>
        <p:sp>
          <p:nvSpPr>
            <p:cNvPr id="9" name="Text Box 7"/>
            <p:cNvSpPr txBox="1">
              <a:spLocks noChangeArrowheads="1"/>
            </p:cNvSpPr>
            <p:nvPr/>
          </p:nvSpPr>
          <p:spPr bwMode="auto">
            <a:xfrm>
              <a:off x="4656836" y="2400566"/>
              <a:ext cx="31157335" cy="184838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ts val="600"/>
                </a:spcBef>
                <a:spcAft>
                  <a:spcPts val="600"/>
                </a:spcAft>
              </a:pPr>
              <a:r>
                <a:rPr lang="en-US" sz="3000" b="1" dirty="0">
                  <a:latin typeface="Arial Rounded MT Bold" panose="020F0704030504030204" pitchFamily="34" charset="0"/>
                </a:rPr>
                <a:t>Jacinta N. Nwogu</a:t>
              </a:r>
              <a:r>
                <a:rPr lang="en-US" sz="3000" b="1" baseline="30000" dirty="0">
                  <a:latin typeface="Arial Rounded MT Bold" panose="020F0704030504030204" pitchFamily="34" charset="0"/>
                </a:rPr>
                <a:t>1</a:t>
              </a:r>
              <a:r>
                <a:rPr lang="en-US" sz="3000" dirty="0">
                  <a:latin typeface="Arial Rounded MT Bold" panose="020F0704030504030204" pitchFamily="34" charset="0"/>
                </a:rPr>
                <a:t>, Monica Gandhi</a:t>
              </a:r>
              <a:r>
                <a:rPr lang="en-US" sz="3000" baseline="30000" dirty="0">
                  <a:latin typeface="Arial Rounded MT Bold" panose="020F0704030504030204" pitchFamily="34" charset="0"/>
                </a:rPr>
                <a:t>2</a:t>
              </a:r>
              <a:r>
                <a:rPr lang="en-US" sz="3000" dirty="0">
                  <a:latin typeface="Arial Rounded MT Bold" panose="020F0704030504030204" pitchFamily="34" charset="0"/>
                </a:rPr>
                <a:t>, Andrew Owen</a:t>
              </a:r>
              <a:r>
                <a:rPr lang="en-US" sz="3000" baseline="30000" dirty="0">
                  <a:latin typeface="Arial Rounded MT Bold" panose="020F0704030504030204" pitchFamily="34" charset="0"/>
                </a:rPr>
                <a:t>3</a:t>
              </a:r>
              <a:r>
                <a:rPr lang="en-US" sz="3000" dirty="0">
                  <a:latin typeface="Arial Rounded MT Bold" panose="020F0704030504030204" pitchFamily="34" charset="0"/>
                </a:rPr>
                <a:t>, </a:t>
              </a:r>
              <a:r>
                <a:rPr lang="en-US" sz="3000" dirty="0" err="1">
                  <a:latin typeface="Arial Rounded MT Bold" panose="020F0704030504030204" pitchFamily="34" charset="0"/>
                </a:rPr>
                <a:t>Saye</a:t>
              </a:r>
              <a:r>
                <a:rPr lang="en-US" sz="3000" dirty="0">
                  <a:latin typeface="Arial Rounded MT Bold" panose="020F0704030504030204" pitchFamily="34" charset="0"/>
                </a:rPr>
                <a:t> Khoo</a:t>
              </a:r>
              <a:r>
                <a:rPr lang="en-US" sz="3000" baseline="30000" dirty="0">
                  <a:latin typeface="Arial Rounded MT Bold" panose="020F0704030504030204" pitchFamily="34" charset="0"/>
                </a:rPr>
                <a:t>3</a:t>
              </a:r>
              <a:r>
                <a:rPr lang="en-US" sz="3000" dirty="0">
                  <a:latin typeface="Arial Rounded MT Bold" panose="020F0704030504030204" pitchFamily="34" charset="0"/>
                </a:rPr>
                <a:t>, </a:t>
              </a:r>
              <a:r>
                <a:rPr lang="en-US" sz="3000" dirty="0" err="1">
                  <a:latin typeface="Arial Rounded MT Bold" panose="020F0704030504030204" pitchFamily="34" charset="0"/>
                </a:rPr>
                <a:t>Babafemi</a:t>
              </a:r>
              <a:r>
                <a:rPr lang="en-US" sz="3000" dirty="0">
                  <a:latin typeface="Arial Rounded MT Bold" panose="020F0704030504030204" pitchFamily="34" charset="0"/>
                </a:rPr>
                <a:t> Taiwo</a:t>
              </a:r>
              <a:r>
                <a:rPr lang="en-US" sz="3000" baseline="30000" dirty="0">
                  <a:latin typeface="Arial Rounded MT Bold" panose="020F0704030504030204" pitchFamily="34" charset="0"/>
                </a:rPr>
                <a:t>4</a:t>
              </a:r>
              <a:r>
                <a:rPr lang="en-US" sz="3000" dirty="0">
                  <a:latin typeface="Arial Rounded MT Bold" panose="020F0704030504030204" pitchFamily="34" charset="0"/>
                </a:rPr>
                <a:t>, </a:t>
              </a:r>
              <a:r>
                <a:rPr lang="en-US" sz="3000" dirty="0" err="1">
                  <a:latin typeface="Arial Rounded MT Bold" panose="020F0704030504030204" pitchFamily="34" charset="0"/>
                </a:rPr>
                <a:t>Adeniyi</a:t>
              </a:r>
              <a:r>
                <a:rPr lang="en-US" sz="3000" dirty="0">
                  <a:latin typeface="Arial Rounded MT Bold" panose="020F0704030504030204" pitchFamily="34" charset="0"/>
                </a:rPr>
                <a:t> Olagunju</a:t>
              </a:r>
              <a:r>
                <a:rPr lang="en-US" sz="3000" baseline="30000" dirty="0">
                  <a:latin typeface="Arial Rounded MT Bold" panose="020F0704030504030204" pitchFamily="34" charset="0"/>
                </a:rPr>
                <a:t>5</a:t>
              </a:r>
              <a:r>
                <a:rPr lang="en-US" sz="3000" dirty="0">
                  <a:latin typeface="Arial Rounded MT Bold" panose="020F0704030504030204" pitchFamily="34" charset="0"/>
                </a:rPr>
                <a:t>, </a:t>
              </a:r>
              <a:r>
                <a:rPr lang="en-US" sz="3000" dirty="0" err="1">
                  <a:latin typeface="Arial Rounded MT Bold" panose="020F0704030504030204" pitchFamily="34" charset="0"/>
                </a:rPr>
                <a:t>Baiba</a:t>
              </a:r>
              <a:r>
                <a:rPr lang="en-US" sz="3000" dirty="0">
                  <a:latin typeface="Arial Rounded MT Bold" panose="020F0704030504030204" pitchFamily="34" charset="0"/>
                </a:rPr>
                <a:t> Berzins</a:t>
              </a:r>
              <a:r>
                <a:rPr lang="en-US" sz="3000" baseline="30000" dirty="0">
                  <a:latin typeface="Arial Rounded MT Bold" panose="020F0704030504030204" pitchFamily="34" charset="0"/>
                </a:rPr>
                <a:t>4</a:t>
              </a:r>
              <a:r>
                <a:rPr lang="en-US" sz="3000" dirty="0">
                  <a:latin typeface="Arial Rounded MT Bold" panose="020F0704030504030204" pitchFamily="34" charset="0"/>
                </a:rPr>
                <a:t>, Hideaki Okochi</a:t>
              </a:r>
              <a:r>
                <a:rPr lang="en-US" sz="3000" baseline="30000" dirty="0">
                  <a:latin typeface="Arial Rounded MT Bold" panose="020F0704030504030204" pitchFamily="34" charset="0"/>
                </a:rPr>
                <a:t>2</a:t>
              </a:r>
              <a:r>
                <a:rPr lang="en-US" sz="3000" dirty="0">
                  <a:latin typeface="Arial Rounded MT Bold" panose="020F0704030504030204" pitchFamily="34" charset="0"/>
                </a:rPr>
                <a:t>, Regina Tallerico</a:t>
              </a:r>
              <a:r>
                <a:rPr lang="en-US" sz="3000" baseline="30000" dirty="0">
                  <a:latin typeface="Arial Rounded MT Bold" panose="020F0704030504030204" pitchFamily="34" charset="0"/>
                </a:rPr>
                <a:t>2</a:t>
              </a:r>
              <a:r>
                <a:rPr lang="en-US" sz="3000" dirty="0">
                  <a:latin typeface="Arial Rounded MT Bold" panose="020F0704030504030204" pitchFamily="34" charset="0"/>
                </a:rPr>
                <a:t>, Kevin Robertson</a:t>
              </a:r>
              <a:r>
                <a:rPr lang="en-US" sz="3000" baseline="30000" dirty="0">
                  <a:latin typeface="Arial Rounded MT Bold" panose="020F0704030504030204" pitchFamily="34" charset="0"/>
                </a:rPr>
                <a:t>6</a:t>
              </a:r>
              <a:r>
                <a:rPr lang="en-US" sz="3000" dirty="0">
                  <a:latin typeface="Arial Rounded MT Bold" panose="020F0704030504030204" pitchFamily="34" charset="0"/>
                </a:rPr>
                <a:t>, </a:t>
              </a:r>
              <a:r>
                <a:rPr lang="en-US" sz="3000" dirty="0" err="1">
                  <a:latin typeface="Arial Rounded MT Bold" panose="020F0704030504030204" pitchFamily="34" charset="0"/>
                </a:rPr>
                <a:t>Chinedum</a:t>
              </a:r>
              <a:r>
                <a:rPr lang="en-US" sz="3000" dirty="0">
                  <a:latin typeface="Arial Rounded MT Bold" panose="020F0704030504030204" pitchFamily="34" charset="0"/>
                </a:rPr>
                <a:t> P. Babalola</a:t>
              </a:r>
              <a:r>
                <a:rPr lang="en-US" sz="3000" baseline="30000" dirty="0">
                  <a:latin typeface="Arial Rounded MT Bold" panose="020F0704030504030204" pitchFamily="34" charset="0"/>
                </a:rPr>
                <a:t>1</a:t>
              </a:r>
            </a:p>
            <a:p>
              <a:pPr algn="ctr" defTabSz="525571" eaLnBrk="0" fontAlgn="base" hangingPunct="0">
                <a:spcBef>
                  <a:spcPct val="0"/>
                </a:spcBef>
                <a:spcAft>
                  <a:spcPct val="0"/>
                </a:spcAft>
              </a:pPr>
              <a:r>
                <a:rPr lang="en-US" altLang="en-US" sz="2700" i="1" dirty="0">
                  <a:latin typeface="Arial Rounded MT Bold" panose="020F0704030504030204" pitchFamily="34" charset="0"/>
                </a:rPr>
                <a:t>1. University of Ibadan, Ibadan, Nigeria, 2. University of California San Francisco, 3.University of Liverpool, UK, 4. Northwestern University, Chicago, USA, 5. </a:t>
              </a:r>
              <a:r>
                <a:rPr lang="en-GB" sz="2700" i="1" dirty="0">
                  <a:latin typeface="Arial Rounded MT Bold" pitchFamily="34" charset="0"/>
                </a:rPr>
                <a:t>Obafemi </a:t>
              </a:r>
              <a:r>
                <a:rPr lang="en-GB" sz="2700" i="1" dirty="0" err="1">
                  <a:latin typeface="Arial Rounded MT Bold" pitchFamily="34" charset="0"/>
                </a:rPr>
                <a:t>Awolowo</a:t>
              </a:r>
              <a:r>
                <a:rPr lang="en-GB" sz="2700" i="1" dirty="0">
                  <a:latin typeface="Arial Rounded MT Bold" pitchFamily="34" charset="0"/>
                </a:rPr>
                <a:t> University, Ile-Ife, Nigeria  </a:t>
              </a:r>
              <a:r>
                <a:rPr lang="en-US" altLang="en-US" sz="2700" i="1" dirty="0">
                  <a:latin typeface="Arial Rounded MT Bold" panose="020F0704030504030204" pitchFamily="34" charset="0"/>
                </a:rPr>
                <a:t>6. The University of North Carolina at Chapel Hill</a:t>
              </a:r>
            </a:p>
          </p:txBody>
        </p:sp>
      </p:grpSp>
      <p:cxnSp>
        <p:nvCxnSpPr>
          <p:cNvPr id="1035" name="AutoShape 11"/>
          <p:cNvCxnSpPr>
            <a:cxnSpLocks noChangeShapeType="1"/>
          </p:cNvCxnSpPr>
          <p:nvPr/>
        </p:nvCxnSpPr>
        <p:spPr bwMode="auto">
          <a:xfrm>
            <a:off x="11940877" y="29774038"/>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1" y="29695659"/>
            <a:ext cx="42803763" cy="2400416"/>
          </a:xfrm>
          <a:prstGeom prst="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rebuchet MS" panose="020B0603020202020204" pitchFamily="34" charset="0"/>
            </a:endParaRPr>
          </a:p>
        </p:txBody>
      </p:sp>
      <p:sp>
        <p:nvSpPr>
          <p:cNvPr id="14" name="TextBox 13"/>
          <p:cNvSpPr txBox="1"/>
          <p:nvPr/>
        </p:nvSpPr>
        <p:spPr>
          <a:xfrm>
            <a:off x="275770" y="30088607"/>
            <a:ext cx="8348516" cy="820225"/>
          </a:xfrm>
          <a:prstGeom prst="rect">
            <a:avLst/>
          </a:prstGeom>
          <a:noFill/>
        </p:spPr>
        <p:txBody>
          <a:bodyPr wrap="square" rtlCol="0">
            <a:spAutoFit/>
          </a:bodyPr>
          <a:lstStyle/>
          <a:p>
            <a:r>
              <a:rPr lang="en-GB" sz="2365" b="1" dirty="0">
                <a:solidFill>
                  <a:schemeClr val="bg1"/>
                </a:solidFill>
                <a:latin typeface="Arial Rounded MT Bold" panose="020F0704030504030204" pitchFamily="34" charset="0"/>
              </a:rPr>
              <a:t>PRESENTED AT THE 23</a:t>
            </a:r>
            <a:r>
              <a:rPr lang="en-GB" sz="2365" b="1" baseline="30000" dirty="0">
                <a:solidFill>
                  <a:schemeClr val="bg1"/>
                </a:solidFill>
                <a:latin typeface="Arial Rounded MT Bold" panose="020F0704030504030204" pitchFamily="34" charset="0"/>
              </a:rPr>
              <a:t>RD</a:t>
            </a:r>
            <a:r>
              <a:rPr lang="en-GB" sz="2365" b="1" dirty="0">
                <a:solidFill>
                  <a:schemeClr val="bg1"/>
                </a:solidFill>
                <a:latin typeface="Arial Rounded MT Bold" panose="020F0704030504030204" pitchFamily="34" charset="0"/>
              </a:rPr>
              <a:t> INTERNATIONAL AIDS CONFERENCE (AIDS 2020) </a:t>
            </a:r>
            <a:r>
              <a:rPr lang="es-ES" sz="2365" b="1" dirty="0">
                <a:solidFill>
                  <a:schemeClr val="bg1"/>
                </a:solidFill>
                <a:latin typeface="Arial Rounded MT Bold" panose="020F0704030504030204" pitchFamily="34" charset="0"/>
              </a:rPr>
              <a:t>| 6-10 JULY 2020</a:t>
            </a:r>
            <a:endParaRPr lang="en-GB" sz="2365" b="1" dirty="0">
              <a:solidFill>
                <a:schemeClr val="bg1"/>
              </a:solidFill>
              <a:latin typeface="Arial Rounded MT Bold" panose="020F070403050403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67632" y="29774039"/>
            <a:ext cx="10102611" cy="2322036"/>
          </a:xfrm>
          <a:prstGeom prst="rect">
            <a:avLst/>
          </a:prstGeom>
          <a:gradFill>
            <a:gsLst>
              <a:gs pos="0">
                <a:schemeClr val="tx1"/>
              </a:gs>
              <a:gs pos="82000">
                <a:schemeClr val="accent1">
                  <a:lumMod val="70000"/>
                  <a:lumOff val="30000"/>
                </a:schemeClr>
              </a:gs>
              <a:gs pos="90000">
                <a:schemeClr val="accent1">
                  <a:lumMod val="45000"/>
                  <a:lumOff val="55000"/>
                </a:schemeClr>
              </a:gs>
              <a:gs pos="100000">
                <a:schemeClr val="accent1">
                  <a:lumMod val="30000"/>
                  <a:lumOff val="70000"/>
                </a:schemeClr>
              </a:gs>
            </a:gsLst>
            <a:lin ang="5400000" scaled="1"/>
          </a:gradFill>
        </p:spPr>
      </p:pic>
      <p:sp>
        <p:nvSpPr>
          <p:cNvPr id="12" name="Text Box 4"/>
          <p:cNvSpPr txBox="1">
            <a:spLocks noChangeArrowheads="1"/>
          </p:cNvSpPr>
          <p:nvPr/>
        </p:nvSpPr>
        <p:spPr bwMode="auto">
          <a:xfrm>
            <a:off x="35044381" y="5569814"/>
            <a:ext cx="7268803" cy="2390710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nSpc>
                <a:spcPct val="150000"/>
              </a:lnSpc>
            </a:pPr>
            <a:r>
              <a:rPr lang="en-US" sz="2800" b="1" dirty="0">
                <a:solidFill>
                  <a:srgbClr val="00B050"/>
                </a:solidFill>
                <a:latin typeface="Trebuchet MS" panose="020B0603020202020204" pitchFamily="34" charset="0"/>
              </a:rPr>
              <a:t>Conclusion</a:t>
            </a:r>
            <a:r>
              <a:rPr lang="en-US" sz="2800" dirty="0">
                <a:solidFill>
                  <a:srgbClr val="00B050"/>
                </a:solidFill>
                <a:latin typeface="Trebuchet MS" panose="020B0603020202020204" pitchFamily="34" charset="0"/>
              </a:rPr>
              <a:t> </a:t>
            </a:r>
          </a:p>
          <a:p>
            <a:pPr marL="342900" indent="-342900">
              <a:lnSpc>
                <a:spcPct val="150000"/>
              </a:lnSpc>
              <a:spcBef>
                <a:spcPts val="800"/>
              </a:spcBef>
              <a:spcAft>
                <a:spcPts val="800"/>
              </a:spcAft>
              <a:buFont typeface="Wingdings" panose="05000000000000000000" pitchFamily="2" charset="2"/>
              <a:buChar char="ü"/>
            </a:pPr>
            <a:r>
              <a:rPr lang="en-US" sz="2000" dirty="0">
                <a:latin typeface="Trebuchet MS" panose="020B0603020202020204" pitchFamily="34" charset="0"/>
              </a:rPr>
              <a:t>This study demonstrated an approximately 3-fold and 2-fold higher EFV plasma and hair concentrations respectively within </a:t>
            </a:r>
            <a:r>
              <a:rPr lang="en-US" sz="2000" i="1" dirty="0">
                <a:latin typeface="Trebuchet MS" panose="020B0603020202020204" pitchFamily="34" charset="0"/>
              </a:rPr>
              <a:t>CYP2B6 </a:t>
            </a:r>
            <a:r>
              <a:rPr lang="en-US" sz="2000" dirty="0">
                <a:latin typeface="Trebuchet MS" panose="020B0603020202020204" pitchFamily="34" charset="0"/>
              </a:rPr>
              <a:t>516T homozygotes compared to G homozygotes. </a:t>
            </a:r>
          </a:p>
          <a:p>
            <a:pPr marL="342900" indent="-342900">
              <a:lnSpc>
                <a:spcPct val="150000"/>
              </a:lnSpc>
              <a:buFont typeface="Wingdings" panose="05000000000000000000" pitchFamily="2" charset="2"/>
              <a:buChar char="ü"/>
            </a:pPr>
            <a:r>
              <a:rPr lang="en-US" sz="2000" dirty="0">
                <a:latin typeface="Trebuchet MS" panose="020B0603020202020204" pitchFamily="34" charset="0"/>
              </a:rPr>
              <a:t>Higher </a:t>
            </a:r>
            <a:r>
              <a:rPr lang="en-US" sz="2000" dirty="0" err="1">
                <a:latin typeface="Trebuchet MS" panose="020B0603020202020204" pitchFamily="34" charset="0"/>
              </a:rPr>
              <a:t>efavirenz</a:t>
            </a:r>
            <a:r>
              <a:rPr lang="en-US" sz="2000" dirty="0">
                <a:latin typeface="Trebuchet MS" panose="020B0603020202020204" pitchFamily="34" charset="0"/>
              </a:rPr>
              <a:t> concentrations were associated with better neurocognitive performance, requiring further study to elucidate the relationship between adherence, adverse effects and outcomes.</a:t>
            </a:r>
          </a:p>
          <a:p>
            <a:pPr algn="just" defTabSz="525571" eaLnBrk="0" fontAlgn="base" hangingPunct="0">
              <a:lnSpc>
                <a:spcPct val="150000"/>
              </a:lnSpc>
              <a:spcBef>
                <a:spcPct val="0"/>
              </a:spcBef>
              <a:spcAft>
                <a:spcPct val="0"/>
              </a:spcAft>
            </a:pPr>
            <a:endParaRPr lang="en-US" altLang="en-US" sz="2000" b="1" dirty="0">
              <a:solidFill>
                <a:srgbClr val="E72240"/>
              </a:solidFill>
              <a:latin typeface="Trebuchet MS" panose="020B0603020202020204" pitchFamily="34" charset="0"/>
            </a:endParaRPr>
          </a:p>
          <a:p>
            <a:pPr algn="just" defTabSz="525571" eaLnBrk="0" fontAlgn="base" hangingPunct="0">
              <a:lnSpc>
                <a:spcPct val="150000"/>
              </a:lnSpc>
              <a:spcBef>
                <a:spcPct val="0"/>
              </a:spcBef>
              <a:spcAft>
                <a:spcPct val="0"/>
              </a:spcAft>
            </a:pPr>
            <a:r>
              <a:rPr lang="en-US" altLang="en-US" sz="2800" b="1" dirty="0">
                <a:solidFill>
                  <a:srgbClr val="00B050"/>
                </a:solidFill>
                <a:latin typeface="Trebuchet MS" panose="020B0603020202020204" pitchFamily="34" charset="0"/>
              </a:rPr>
              <a:t>References</a:t>
            </a:r>
          </a:p>
          <a:p>
            <a:pPr algn="just" defTabSz="525571" eaLnBrk="0" fontAlgn="base" hangingPunct="0">
              <a:lnSpc>
                <a:spcPct val="150000"/>
              </a:lnSpc>
              <a:spcBef>
                <a:spcPts val="1000"/>
              </a:spcBef>
              <a:spcAft>
                <a:spcPts val="1000"/>
              </a:spcAft>
            </a:pPr>
            <a:r>
              <a:rPr lang="en-US" sz="2000" dirty="0">
                <a:latin typeface="Trebuchet MS" panose="020B0603020202020204" pitchFamily="34" charset="0"/>
              </a:rPr>
              <a:t>1. </a:t>
            </a:r>
            <a:r>
              <a:rPr lang="en-US" sz="2000" dirty="0" err="1">
                <a:latin typeface="Trebuchet MS" panose="020B0603020202020204" pitchFamily="34" charset="0"/>
              </a:rPr>
              <a:t>Kromdijk</a:t>
            </a:r>
            <a:r>
              <a:rPr lang="en-US" sz="2000" dirty="0">
                <a:latin typeface="Trebuchet MS" panose="020B0603020202020204" pitchFamily="34" charset="0"/>
              </a:rPr>
              <a:t>, W., Mulder, J. W., </a:t>
            </a:r>
            <a:r>
              <a:rPr lang="en-US" sz="2000" dirty="0" err="1">
                <a:latin typeface="Trebuchet MS" panose="020B0603020202020204" pitchFamily="34" charset="0"/>
              </a:rPr>
              <a:t>Rosing</a:t>
            </a:r>
            <a:r>
              <a:rPr lang="en-US" sz="2000" dirty="0">
                <a:latin typeface="Trebuchet MS" panose="020B0603020202020204" pitchFamily="34" charset="0"/>
              </a:rPr>
              <a:t>, H.</a:t>
            </a:r>
            <a:r>
              <a:rPr lang="en-US" sz="2000" i="1" dirty="0">
                <a:latin typeface="Trebuchet MS" panose="020B0603020202020204" pitchFamily="34" charset="0"/>
              </a:rPr>
              <a:t>, et al.</a:t>
            </a:r>
            <a:r>
              <a:rPr lang="en-US" sz="2000" dirty="0">
                <a:latin typeface="Trebuchet MS" panose="020B0603020202020204" pitchFamily="34" charset="0"/>
              </a:rPr>
              <a:t> 2012. Use of dried blood spots for the determination of plasma concentrations of </a:t>
            </a:r>
            <a:r>
              <a:rPr lang="en-US" sz="2000" dirty="0" err="1">
                <a:latin typeface="Trebuchet MS" panose="020B0603020202020204" pitchFamily="34" charset="0"/>
              </a:rPr>
              <a:t>nevirapine</a:t>
            </a:r>
            <a:r>
              <a:rPr lang="en-US" sz="2000" dirty="0">
                <a:latin typeface="Trebuchet MS" panose="020B0603020202020204" pitchFamily="34" charset="0"/>
              </a:rPr>
              <a:t> and </a:t>
            </a:r>
            <a:r>
              <a:rPr lang="en-US" sz="2000" dirty="0" err="1">
                <a:latin typeface="Trebuchet MS" panose="020B0603020202020204" pitchFamily="34" charset="0"/>
              </a:rPr>
              <a:t>efavirenz</a:t>
            </a:r>
            <a:r>
              <a:rPr lang="en-US" sz="2000" dirty="0">
                <a:latin typeface="Trebuchet MS" panose="020B0603020202020204" pitchFamily="34" charset="0"/>
              </a:rPr>
              <a:t>. </a:t>
            </a:r>
            <a:r>
              <a:rPr lang="en-US" sz="2000" i="1" dirty="0">
                <a:latin typeface="Trebuchet MS" panose="020B0603020202020204" pitchFamily="34" charset="0"/>
              </a:rPr>
              <a:t>J </a:t>
            </a:r>
            <a:r>
              <a:rPr lang="en-US" sz="2000" i="1" dirty="0" err="1">
                <a:latin typeface="Trebuchet MS" panose="020B0603020202020204" pitchFamily="34" charset="0"/>
              </a:rPr>
              <a:t>Antimicrob</a:t>
            </a:r>
            <a:r>
              <a:rPr lang="en-US" sz="2000" i="1" dirty="0">
                <a:latin typeface="Trebuchet MS" panose="020B0603020202020204" pitchFamily="34" charset="0"/>
              </a:rPr>
              <a:t> </a:t>
            </a:r>
            <a:r>
              <a:rPr lang="en-US" sz="2000" i="1" dirty="0" err="1">
                <a:latin typeface="Trebuchet MS" panose="020B0603020202020204" pitchFamily="34" charset="0"/>
              </a:rPr>
              <a:t>Chemother</a:t>
            </a:r>
            <a:r>
              <a:rPr lang="en-US" sz="2000" i="1" dirty="0">
                <a:latin typeface="Trebuchet MS" panose="020B0603020202020204" pitchFamily="34" charset="0"/>
              </a:rPr>
              <a:t> </a:t>
            </a:r>
            <a:r>
              <a:rPr lang="en-US" sz="2000" dirty="0">
                <a:latin typeface="Trebuchet MS" panose="020B0603020202020204" pitchFamily="34" charset="0"/>
              </a:rPr>
              <a:t>67.5: 1211-1216</a:t>
            </a:r>
            <a:endParaRPr lang="en-US" altLang="en-US" sz="2000" b="1" dirty="0">
              <a:solidFill>
                <a:srgbClr val="E72240"/>
              </a:solidFill>
              <a:latin typeface="Trebuchet MS" panose="020B0603020202020204" pitchFamily="34" charset="0"/>
            </a:endParaRPr>
          </a:p>
          <a:p>
            <a:pPr algn="just" defTabSz="525571" eaLnBrk="0" fontAlgn="base" hangingPunct="0">
              <a:lnSpc>
                <a:spcPct val="150000"/>
              </a:lnSpc>
              <a:spcBef>
                <a:spcPts val="1000"/>
              </a:spcBef>
              <a:spcAft>
                <a:spcPts val="1000"/>
              </a:spcAft>
            </a:pPr>
            <a:r>
              <a:rPr lang="en-US" sz="2000" dirty="0">
                <a:latin typeface="Trebuchet MS" panose="020B0603020202020204" pitchFamily="34" charset="0"/>
              </a:rPr>
              <a:t>2. Amara, A. B., Else, L. J., Carey, D.</a:t>
            </a:r>
            <a:r>
              <a:rPr lang="en-US" sz="2000" i="1" dirty="0">
                <a:latin typeface="Trebuchet MS" panose="020B0603020202020204" pitchFamily="34" charset="0"/>
              </a:rPr>
              <a:t>, et al.</a:t>
            </a:r>
            <a:r>
              <a:rPr lang="en-US" sz="2000" dirty="0">
                <a:latin typeface="Trebuchet MS" panose="020B0603020202020204" pitchFamily="34" charset="0"/>
              </a:rPr>
              <a:t> 2017. Comparison of dried blood spots versus conventional plasma collection for the characterization of </a:t>
            </a:r>
            <a:r>
              <a:rPr lang="en-US" sz="2000" dirty="0" err="1">
                <a:latin typeface="Trebuchet MS" panose="020B0603020202020204" pitchFamily="34" charset="0"/>
              </a:rPr>
              <a:t>efavirenz</a:t>
            </a:r>
            <a:r>
              <a:rPr lang="en-US" sz="2000" dirty="0">
                <a:latin typeface="Trebuchet MS" panose="020B0603020202020204" pitchFamily="34" charset="0"/>
              </a:rPr>
              <a:t> pharmacokinetics in a large-scale global clinical trial-the encore1 study. </a:t>
            </a:r>
            <a:r>
              <a:rPr lang="en-US" sz="2000" i="1" dirty="0" err="1">
                <a:latin typeface="Trebuchet MS" panose="020B0603020202020204" pitchFamily="34" charset="0"/>
              </a:rPr>
              <a:t>Ther</a:t>
            </a:r>
            <a:r>
              <a:rPr lang="en-US" sz="2000" i="1" dirty="0">
                <a:latin typeface="Trebuchet MS" panose="020B0603020202020204" pitchFamily="34" charset="0"/>
              </a:rPr>
              <a:t> Drug </a:t>
            </a:r>
            <a:r>
              <a:rPr lang="en-US" sz="2000" i="1" dirty="0" err="1">
                <a:latin typeface="Trebuchet MS" panose="020B0603020202020204" pitchFamily="34" charset="0"/>
              </a:rPr>
              <a:t>Monit</a:t>
            </a:r>
            <a:r>
              <a:rPr lang="en-US" sz="2000" i="1" dirty="0">
                <a:latin typeface="Trebuchet MS" panose="020B0603020202020204" pitchFamily="34" charset="0"/>
              </a:rPr>
              <a:t> </a:t>
            </a:r>
            <a:r>
              <a:rPr lang="en-US" sz="2000" dirty="0">
                <a:latin typeface="Trebuchet MS" panose="020B0603020202020204" pitchFamily="34" charset="0"/>
              </a:rPr>
              <a:t>39.6: 654-658.</a:t>
            </a:r>
            <a:endParaRPr lang="en-US" altLang="en-US" sz="2000" b="1" dirty="0">
              <a:solidFill>
                <a:srgbClr val="E72240"/>
              </a:solidFill>
              <a:latin typeface="Trebuchet MS" panose="020B0603020202020204" pitchFamily="34" charset="0"/>
            </a:endParaRPr>
          </a:p>
          <a:p>
            <a:pPr algn="just" defTabSz="525571" eaLnBrk="0" fontAlgn="base" hangingPunct="0">
              <a:lnSpc>
                <a:spcPct val="150000"/>
              </a:lnSpc>
              <a:spcBef>
                <a:spcPts val="1000"/>
              </a:spcBef>
              <a:spcAft>
                <a:spcPts val="1000"/>
              </a:spcAft>
            </a:pPr>
            <a:r>
              <a:rPr lang="en-US" sz="2000" dirty="0">
                <a:latin typeface="Trebuchet MS" panose="020B0603020202020204" pitchFamily="34" charset="0"/>
              </a:rPr>
              <a:t>3. Gandhi, M., Greenblatt, R. M., </a:t>
            </a:r>
            <a:r>
              <a:rPr lang="en-US" sz="2000" dirty="0" err="1">
                <a:latin typeface="Trebuchet MS" panose="020B0603020202020204" pitchFamily="34" charset="0"/>
              </a:rPr>
              <a:t>Bacchetti</a:t>
            </a:r>
            <a:r>
              <a:rPr lang="en-US" sz="2000" dirty="0">
                <a:latin typeface="Trebuchet MS" panose="020B0603020202020204" pitchFamily="34" charset="0"/>
              </a:rPr>
              <a:t>, P.</a:t>
            </a:r>
            <a:r>
              <a:rPr lang="en-US" sz="2000" i="1" dirty="0">
                <a:latin typeface="Trebuchet MS" panose="020B0603020202020204" pitchFamily="34" charset="0"/>
              </a:rPr>
              <a:t>, et al.</a:t>
            </a:r>
            <a:r>
              <a:rPr lang="en-US" sz="2000" dirty="0">
                <a:latin typeface="Trebuchet MS" panose="020B0603020202020204" pitchFamily="34" charset="0"/>
              </a:rPr>
              <a:t> 2012. A           single-nucleotide polymorphism in cyp2b6 leads to &gt;3-fold increases in </a:t>
            </a:r>
            <a:r>
              <a:rPr lang="en-US" sz="2000" dirty="0" err="1">
                <a:latin typeface="Trebuchet MS" panose="020B0603020202020204" pitchFamily="34" charset="0"/>
              </a:rPr>
              <a:t>efavirenz</a:t>
            </a:r>
            <a:r>
              <a:rPr lang="en-US" sz="2000" dirty="0">
                <a:latin typeface="Trebuchet MS" panose="020B0603020202020204" pitchFamily="34" charset="0"/>
              </a:rPr>
              <a:t> concentrations in plasma and hair among </a:t>
            </a:r>
            <a:r>
              <a:rPr lang="en-US" sz="2000" dirty="0" err="1">
                <a:latin typeface="Trebuchet MS" panose="020B0603020202020204" pitchFamily="34" charset="0"/>
              </a:rPr>
              <a:t>hiv</a:t>
            </a:r>
            <a:r>
              <a:rPr lang="en-US" sz="2000" dirty="0">
                <a:latin typeface="Trebuchet MS" panose="020B0603020202020204" pitchFamily="34" charset="0"/>
              </a:rPr>
              <a:t>-infected women. </a:t>
            </a:r>
            <a:r>
              <a:rPr lang="en-US" sz="2000" i="1" dirty="0">
                <a:latin typeface="Trebuchet MS" panose="020B0603020202020204" pitchFamily="34" charset="0"/>
              </a:rPr>
              <a:t>J Infect Dis </a:t>
            </a:r>
            <a:r>
              <a:rPr lang="en-US" sz="2000" dirty="0">
                <a:latin typeface="Trebuchet MS" panose="020B0603020202020204" pitchFamily="34" charset="0"/>
              </a:rPr>
              <a:t>206.9: 1453-1461.</a:t>
            </a:r>
          </a:p>
          <a:p>
            <a:pPr algn="just" defTabSz="525571" eaLnBrk="0" fontAlgn="base" hangingPunct="0">
              <a:lnSpc>
                <a:spcPct val="150000"/>
              </a:lnSpc>
              <a:spcBef>
                <a:spcPct val="0"/>
              </a:spcBef>
              <a:spcAft>
                <a:spcPct val="0"/>
              </a:spcAft>
            </a:pPr>
            <a:r>
              <a:rPr lang="en-US" sz="2000" dirty="0">
                <a:latin typeface="Trebuchet MS" panose="020B0603020202020204" pitchFamily="34" charset="0"/>
              </a:rPr>
              <a:t>4. </a:t>
            </a:r>
            <a:r>
              <a:rPr lang="en-US" sz="2000" dirty="0" err="1">
                <a:latin typeface="Trebuchet MS" panose="020B0603020202020204" pitchFamily="34" charset="0"/>
              </a:rPr>
              <a:t>Marzolini</a:t>
            </a:r>
            <a:r>
              <a:rPr lang="en-US" sz="2000" dirty="0">
                <a:latin typeface="Trebuchet MS" panose="020B0603020202020204" pitchFamily="34" charset="0"/>
              </a:rPr>
              <a:t>, C., </a:t>
            </a:r>
            <a:r>
              <a:rPr lang="en-US" sz="2000" dirty="0" err="1">
                <a:latin typeface="Trebuchet MS" panose="020B0603020202020204" pitchFamily="34" charset="0"/>
              </a:rPr>
              <a:t>Telenti</a:t>
            </a:r>
            <a:r>
              <a:rPr lang="en-US" sz="2000" dirty="0">
                <a:latin typeface="Trebuchet MS" panose="020B0603020202020204" pitchFamily="34" charset="0"/>
              </a:rPr>
              <a:t>, A., </a:t>
            </a:r>
            <a:r>
              <a:rPr lang="en-US" sz="2000" dirty="0" err="1">
                <a:latin typeface="Trebuchet MS" panose="020B0603020202020204" pitchFamily="34" charset="0"/>
              </a:rPr>
              <a:t>Decosterd</a:t>
            </a:r>
            <a:r>
              <a:rPr lang="en-US" sz="2000" dirty="0">
                <a:latin typeface="Trebuchet MS" panose="020B0603020202020204" pitchFamily="34" charset="0"/>
              </a:rPr>
              <a:t>, L. A.</a:t>
            </a:r>
            <a:r>
              <a:rPr lang="en-US" sz="2000" i="1" dirty="0">
                <a:latin typeface="Trebuchet MS" panose="020B0603020202020204" pitchFamily="34" charset="0"/>
              </a:rPr>
              <a:t>, et al.</a:t>
            </a:r>
            <a:r>
              <a:rPr lang="en-US" sz="2000" dirty="0">
                <a:latin typeface="Trebuchet MS" panose="020B0603020202020204" pitchFamily="34" charset="0"/>
              </a:rPr>
              <a:t> 2001. </a:t>
            </a:r>
            <a:r>
              <a:rPr lang="en-US" sz="2000" dirty="0" err="1">
                <a:latin typeface="Trebuchet MS" panose="020B0603020202020204" pitchFamily="34" charset="0"/>
              </a:rPr>
              <a:t>Efavirenz</a:t>
            </a:r>
            <a:r>
              <a:rPr lang="en-US" sz="2000" dirty="0">
                <a:latin typeface="Trebuchet MS" panose="020B0603020202020204" pitchFamily="34" charset="0"/>
              </a:rPr>
              <a:t> plasma levels can predict treatment failure and central nervous system side effects in hiv-1-infected patients. </a:t>
            </a:r>
            <a:r>
              <a:rPr lang="en-US" sz="2000" i="1" dirty="0">
                <a:latin typeface="Trebuchet MS" panose="020B0603020202020204" pitchFamily="34" charset="0"/>
              </a:rPr>
              <a:t>Aids </a:t>
            </a:r>
            <a:r>
              <a:rPr lang="en-US" sz="2000" dirty="0">
                <a:latin typeface="Trebuchet MS" panose="020B0603020202020204" pitchFamily="34" charset="0"/>
              </a:rPr>
              <a:t>15.1: 71-75.</a:t>
            </a:r>
          </a:p>
          <a:p>
            <a:pPr algn="just" defTabSz="525571" eaLnBrk="0" fontAlgn="base" hangingPunct="0">
              <a:lnSpc>
                <a:spcPct val="150000"/>
              </a:lnSpc>
              <a:spcBef>
                <a:spcPct val="0"/>
              </a:spcBef>
              <a:spcAft>
                <a:spcPct val="0"/>
              </a:spcAft>
            </a:pPr>
            <a:endParaRPr lang="en-US" altLang="en-US" sz="2000" b="1" dirty="0">
              <a:solidFill>
                <a:srgbClr val="E72240"/>
              </a:solidFill>
              <a:latin typeface="Trebuchet MS" panose="020B0603020202020204" pitchFamily="34" charset="0"/>
            </a:endParaRPr>
          </a:p>
          <a:p>
            <a:pPr>
              <a:lnSpc>
                <a:spcPct val="150000"/>
              </a:lnSpc>
            </a:pPr>
            <a:r>
              <a:rPr lang="en-US" sz="2800" b="1" dirty="0">
                <a:solidFill>
                  <a:srgbClr val="00B050"/>
                </a:solidFill>
                <a:latin typeface="Trebuchet MS" panose="020B0603020202020204" pitchFamily="34" charset="0"/>
              </a:rPr>
              <a:t>Acknowledgements</a:t>
            </a:r>
          </a:p>
          <a:p>
            <a:pPr>
              <a:lnSpc>
                <a:spcPct val="150000"/>
              </a:lnSpc>
            </a:pPr>
            <a:r>
              <a:rPr lang="en-US" sz="2000" dirty="0">
                <a:latin typeface="Trebuchet MS" panose="020B0603020202020204" pitchFamily="34" charset="0"/>
              </a:rPr>
              <a:t>Research training for this publication was supported by the Fogarty International Center and National Institute of Mental</a:t>
            </a:r>
          </a:p>
          <a:p>
            <a:pPr>
              <a:lnSpc>
                <a:spcPct val="150000"/>
              </a:lnSpc>
            </a:pPr>
            <a:r>
              <a:rPr lang="en-US" sz="2000" dirty="0">
                <a:latin typeface="Trebuchet MS" panose="020B0603020202020204" pitchFamily="34" charset="0"/>
              </a:rPr>
              <a:t>Health (NIMH) of the National Institutes of Health (NIH) under award number D43TW009608, PI – Prof </a:t>
            </a:r>
            <a:r>
              <a:rPr lang="en-US" sz="2000" dirty="0" err="1">
                <a:latin typeface="Trebuchet MS" panose="020B0603020202020204" pitchFamily="34" charset="0"/>
              </a:rPr>
              <a:t>Babafemi</a:t>
            </a:r>
            <a:r>
              <a:rPr lang="en-US" sz="2000" dirty="0">
                <a:latin typeface="Trebuchet MS" panose="020B0603020202020204" pitchFamily="34" charset="0"/>
              </a:rPr>
              <a:t>. </a:t>
            </a:r>
            <a:r>
              <a:rPr lang="en-US" sz="2000" dirty="0" err="1">
                <a:latin typeface="Trebuchet MS" panose="020B0603020202020204" pitchFamily="34" charset="0"/>
              </a:rPr>
              <a:t>Taiwo</a:t>
            </a:r>
            <a:r>
              <a:rPr lang="en-US" sz="2000" dirty="0">
                <a:latin typeface="Trebuchet MS" panose="020B0603020202020204" pitchFamily="34" charset="0"/>
              </a:rPr>
              <a:t>. </a:t>
            </a:r>
          </a:p>
          <a:p>
            <a:pPr>
              <a:lnSpc>
                <a:spcPct val="150000"/>
              </a:lnSpc>
            </a:pPr>
            <a:r>
              <a:rPr lang="en-US" sz="2000" dirty="0">
                <a:latin typeface="Trebuchet MS" panose="020B0603020202020204" pitchFamily="34" charset="0"/>
              </a:rPr>
              <a:t>We acknowledge Prof Gene Morse for his contribution and the BAF staff University of Liverpool, UK for technical support</a:t>
            </a:r>
            <a:r>
              <a:rPr lang="en-US" dirty="0">
                <a:latin typeface="Trebuchet MS" panose="020B0603020202020204" pitchFamily="34" charset="0"/>
              </a:rPr>
              <a:t>.</a:t>
            </a:r>
          </a:p>
          <a:p>
            <a:pPr algn="just" defTabSz="525571" eaLnBrk="0" fontAlgn="base" hangingPunct="0">
              <a:spcBef>
                <a:spcPct val="0"/>
              </a:spcBef>
              <a:spcAft>
                <a:spcPct val="0"/>
              </a:spcAft>
            </a:pPr>
            <a:endParaRPr lang="en-US" altLang="en-US" b="1" dirty="0">
              <a:solidFill>
                <a:srgbClr val="E72240"/>
              </a:solidFill>
              <a:latin typeface="Trebuchet MS" panose="020B0603020202020204" pitchFamily="34" charset="0"/>
            </a:endParaRPr>
          </a:p>
        </p:txBody>
      </p:sp>
      <p:pic>
        <p:nvPicPr>
          <p:cNvPr id="15" name="Picture 25"/>
          <p:cNvPicPr>
            <a:picLocks noChangeAspect="1"/>
          </p:cNvPicPr>
          <p:nvPr/>
        </p:nvPicPr>
        <p:blipFill>
          <a:blip r:embed="rId6" cstate="print"/>
          <a:srcRect/>
          <a:stretch>
            <a:fillRect/>
          </a:stretch>
        </p:blipFill>
        <p:spPr bwMode="auto">
          <a:xfrm>
            <a:off x="175794" y="485189"/>
            <a:ext cx="1304544" cy="1432560"/>
          </a:xfrm>
          <a:prstGeom prst="rect">
            <a:avLst/>
          </a:prstGeom>
          <a:noFill/>
          <a:ln w="9525">
            <a:noFill/>
            <a:miter lim="800000"/>
            <a:headEnd/>
            <a:tailEnd/>
          </a:ln>
        </p:spPr>
      </p:pic>
      <p:sp>
        <p:nvSpPr>
          <p:cNvPr id="8" name="TextBox 7"/>
          <p:cNvSpPr txBox="1"/>
          <p:nvPr/>
        </p:nvSpPr>
        <p:spPr>
          <a:xfrm>
            <a:off x="91441" y="32179"/>
            <a:ext cx="2894705" cy="400110"/>
          </a:xfrm>
          <a:prstGeom prst="rect">
            <a:avLst/>
          </a:prstGeom>
          <a:noFill/>
        </p:spPr>
        <p:txBody>
          <a:bodyPr wrap="square" rtlCol="0">
            <a:spAutoFit/>
          </a:bodyPr>
          <a:lstStyle/>
          <a:p>
            <a:r>
              <a:rPr lang="en-US" sz="2000" b="1" dirty="0">
                <a:latin typeface="Trebuchet MS" panose="020B0603020202020204" pitchFamily="34" charset="0"/>
              </a:rPr>
              <a:t>Abstract No: PEB0244</a:t>
            </a:r>
          </a:p>
        </p:txBody>
      </p:sp>
      <p:pic>
        <p:nvPicPr>
          <p:cNvPr id="17" name="Picture 16"/>
          <p:cNvPicPr>
            <a:picLocks noChangeAspect="1"/>
          </p:cNvPicPr>
          <p:nvPr/>
        </p:nvPicPr>
        <p:blipFill>
          <a:blip r:embed="rId7"/>
          <a:stretch>
            <a:fillRect/>
          </a:stretch>
        </p:blipFill>
        <p:spPr>
          <a:xfrm>
            <a:off x="37780895" y="32179"/>
            <a:ext cx="4876800" cy="632978"/>
          </a:xfrm>
          <a:prstGeom prst="rect">
            <a:avLst/>
          </a:prstGeom>
        </p:spPr>
      </p:pic>
      <p:pic>
        <p:nvPicPr>
          <p:cNvPr id="18" name="Picture 17"/>
          <p:cNvPicPr>
            <a:picLocks noChangeAspect="1"/>
          </p:cNvPicPr>
          <p:nvPr/>
        </p:nvPicPr>
        <p:blipFill>
          <a:blip r:embed="rId8"/>
          <a:stretch>
            <a:fillRect/>
          </a:stretch>
        </p:blipFill>
        <p:spPr>
          <a:xfrm>
            <a:off x="39037164" y="1245009"/>
            <a:ext cx="1828800" cy="1337310"/>
          </a:xfrm>
          <a:prstGeom prst="rect">
            <a:avLst/>
          </a:prstGeom>
        </p:spPr>
      </p:pic>
      <p:pic>
        <p:nvPicPr>
          <p:cNvPr id="20" name="Picture 19"/>
          <p:cNvPicPr>
            <a:picLocks noChangeAspect="1"/>
          </p:cNvPicPr>
          <p:nvPr/>
        </p:nvPicPr>
        <p:blipFill>
          <a:blip r:embed="rId9"/>
          <a:stretch>
            <a:fillRect/>
          </a:stretch>
        </p:blipFill>
        <p:spPr>
          <a:xfrm>
            <a:off x="2197058" y="527124"/>
            <a:ext cx="1371600" cy="1371600"/>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1405902957"/>
              </p:ext>
            </p:extLst>
          </p:nvPr>
        </p:nvGraphicFramePr>
        <p:xfrm>
          <a:off x="10177578" y="12621270"/>
          <a:ext cx="10396423" cy="5051398"/>
        </p:xfrm>
        <a:graphic>
          <a:graphicData uri="http://schemas.openxmlformats.org/drawingml/2006/table">
            <a:tbl>
              <a:tblPr firstRow="1" firstCol="1" bandRow="1">
                <a:tableStyleId>{E8B1032C-EA38-4F05-BA0D-38AFFFC7BED3}</a:tableStyleId>
              </a:tblPr>
              <a:tblGrid>
                <a:gridCol w="2290491">
                  <a:extLst>
                    <a:ext uri="{9D8B030D-6E8A-4147-A177-3AD203B41FA5}">
                      <a16:colId xmlns:a16="http://schemas.microsoft.com/office/drawing/2014/main" val="2129015712"/>
                    </a:ext>
                  </a:extLst>
                </a:gridCol>
                <a:gridCol w="2605164">
                  <a:extLst>
                    <a:ext uri="{9D8B030D-6E8A-4147-A177-3AD203B41FA5}">
                      <a16:colId xmlns:a16="http://schemas.microsoft.com/office/drawing/2014/main" val="2398836285"/>
                    </a:ext>
                  </a:extLst>
                </a:gridCol>
                <a:gridCol w="3080314">
                  <a:extLst>
                    <a:ext uri="{9D8B030D-6E8A-4147-A177-3AD203B41FA5}">
                      <a16:colId xmlns:a16="http://schemas.microsoft.com/office/drawing/2014/main" val="3748686595"/>
                    </a:ext>
                  </a:extLst>
                </a:gridCol>
                <a:gridCol w="2420454">
                  <a:extLst>
                    <a:ext uri="{9D8B030D-6E8A-4147-A177-3AD203B41FA5}">
                      <a16:colId xmlns:a16="http://schemas.microsoft.com/office/drawing/2014/main" val="4199252941"/>
                    </a:ext>
                  </a:extLst>
                </a:gridCol>
              </a:tblGrid>
              <a:tr h="1617460">
                <a:tc>
                  <a:txBody>
                    <a:bodyPr/>
                    <a:lstStyle/>
                    <a:p>
                      <a:pPr marL="0" marR="0">
                        <a:lnSpc>
                          <a:spcPct val="150000"/>
                        </a:lnSpc>
                        <a:spcBef>
                          <a:spcPts val="0"/>
                        </a:spcBef>
                        <a:spcAft>
                          <a:spcPts val="0"/>
                        </a:spcAft>
                      </a:pPr>
                      <a:r>
                        <a:rPr lang="en-US" sz="1400" dirty="0">
                          <a:effectLst/>
                          <a:latin typeface="Trebuchet MS" panose="020B0603020202020204" pitchFamily="34" charset="0"/>
                        </a:rPr>
                        <a:t>SNP</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Genotype</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Median (IQR) DBS-derived plasma concentration (ng/mL)</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Median (IQR) hair concentration in ng/mg</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4850188"/>
                  </a:ext>
                </a:extLst>
              </a:tr>
              <a:tr h="466889">
                <a:tc rowSpan="3">
                  <a:txBody>
                    <a:bodyPr/>
                    <a:lstStyle/>
                    <a:p>
                      <a:pPr marL="0" marR="0">
                        <a:lnSpc>
                          <a:spcPct val="150000"/>
                        </a:lnSpc>
                        <a:spcBef>
                          <a:spcPts val="0"/>
                        </a:spcBef>
                        <a:spcAft>
                          <a:spcPts val="0"/>
                        </a:spcAft>
                      </a:pPr>
                      <a:r>
                        <a:rPr lang="en-US" sz="1400" dirty="0">
                          <a:effectLst/>
                          <a:latin typeface="Trebuchet MS" panose="020B0603020202020204" pitchFamily="34" charset="0"/>
                        </a:rPr>
                        <a:t>CYP2B6 516 G&gt;T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GG</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Trebuchet MS" panose="020B0603020202020204" pitchFamily="34" charset="0"/>
                        </a:rPr>
                        <a:t>1790 (1423.59-2341.31)</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800"/>
                        </a:spcAft>
                      </a:pPr>
                      <a:r>
                        <a:rPr lang="en-US" sz="1400" dirty="0">
                          <a:effectLst/>
                          <a:latin typeface="Trebuchet MS" panose="020B0603020202020204" pitchFamily="34" charset="0"/>
                        </a:rPr>
                        <a:t>5.80 (4.34-8.45)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5751095"/>
                  </a:ext>
                </a:extLst>
              </a:tr>
              <a:tr h="466889">
                <a:tc vMerge="1">
                  <a:txBody>
                    <a:bodyPr/>
                    <a:lstStyle/>
                    <a:p>
                      <a:endParaRPr lang="en-US"/>
                    </a:p>
                  </a:txBody>
                  <a:tcPr/>
                </a:tc>
                <a:tc>
                  <a:txBody>
                    <a:bodyPr/>
                    <a:lstStyle/>
                    <a:p>
                      <a:pPr marL="0" marR="0">
                        <a:lnSpc>
                          <a:spcPct val="150000"/>
                        </a:lnSpc>
                        <a:spcBef>
                          <a:spcPts val="0"/>
                        </a:spcBef>
                        <a:spcAft>
                          <a:spcPts val="0"/>
                        </a:spcAft>
                      </a:pPr>
                      <a:r>
                        <a:rPr lang="en-US" sz="1400" dirty="0">
                          <a:effectLst/>
                          <a:latin typeface="Trebuchet MS" panose="020B0603020202020204" pitchFamily="34" charset="0"/>
                        </a:rPr>
                        <a:t>GT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2410 (1817.30-3634.74)</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6.38 (4.61 -11.15)</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6064946"/>
                  </a:ext>
                </a:extLst>
              </a:tr>
              <a:tr h="933778">
                <a:tc vMerge="1">
                  <a:txBody>
                    <a:bodyPr/>
                    <a:lstStyle/>
                    <a:p>
                      <a:endParaRPr lang="en-US"/>
                    </a:p>
                  </a:txBody>
                  <a:tcPr/>
                </a:tc>
                <a:tc>
                  <a:txBody>
                    <a:bodyPr/>
                    <a:lstStyle/>
                    <a:p>
                      <a:pPr marL="0" marR="0">
                        <a:lnSpc>
                          <a:spcPct val="150000"/>
                        </a:lnSpc>
                        <a:spcBef>
                          <a:spcPts val="0"/>
                        </a:spcBef>
                        <a:spcAft>
                          <a:spcPts val="0"/>
                        </a:spcAft>
                      </a:pPr>
                      <a:r>
                        <a:rPr lang="en-US" sz="1400" dirty="0">
                          <a:effectLst/>
                          <a:latin typeface="Trebuchet MS" panose="020B0603020202020204" pitchFamily="34" charset="0"/>
                        </a:rPr>
                        <a:t>TT</a:t>
                      </a:r>
                    </a:p>
                    <a:p>
                      <a:pPr marL="0" marR="0">
                        <a:lnSpc>
                          <a:spcPct val="150000"/>
                        </a:lnSpc>
                        <a:spcBef>
                          <a:spcPts val="0"/>
                        </a:spcBef>
                        <a:spcAft>
                          <a:spcPts val="0"/>
                        </a:spcAft>
                      </a:pPr>
                      <a:r>
                        <a:rPr lang="en-US"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5094 (4480.93-8506.28)</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11.0 (4.91 -24.85)</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7494580"/>
                  </a:ext>
                </a:extLst>
              </a:tr>
              <a:tr h="783191">
                <a:tc rowSpan="2">
                  <a:txBody>
                    <a:bodyPr/>
                    <a:lstStyle/>
                    <a:p>
                      <a:pPr marL="0" marR="0">
                        <a:lnSpc>
                          <a:spcPct val="150000"/>
                        </a:lnSpc>
                        <a:spcBef>
                          <a:spcPts val="0"/>
                        </a:spcBef>
                        <a:spcAft>
                          <a:spcPts val="0"/>
                        </a:spcAft>
                      </a:pPr>
                      <a:r>
                        <a:rPr lang="en-US" sz="1400" dirty="0">
                          <a:effectLst/>
                          <a:latin typeface="Trebuchet MS" panose="020B0603020202020204" pitchFamily="34" charset="0"/>
                        </a:rPr>
                        <a:t>CYP2B6 983 T&gt;C</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TT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2198.44 (1637.27- 3501.38)</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5.97 (4.41-9.64)</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6524078"/>
                  </a:ext>
                </a:extLst>
              </a:tr>
              <a:tr h="783191">
                <a:tc vMerge="1">
                  <a:txBody>
                    <a:bodyPr/>
                    <a:lstStyle/>
                    <a:p>
                      <a:endParaRPr lang="en-US"/>
                    </a:p>
                  </a:txBody>
                  <a:tcPr/>
                </a:tc>
                <a:tc>
                  <a:txBody>
                    <a:bodyPr/>
                    <a:lstStyle/>
                    <a:p>
                      <a:pPr marL="0" marR="0">
                        <a:lnSpc>
                          <a:spcPct val="150000"/>
                        </a:lnSpc>
                        <a:spcBef>
                          <a:spcPts val="0"/>
                        </a:spcBef>
                        <a:spcAft>
                          <a:spcPts val="0"/>
                        </a:spcAft>
                      </a:pPr>
                      <a:r>
                        <a:rPr lang="en-US" sz="1400" dirty="0">
                          <a:effectLst/>
                          <a:latin typeface="Trebuchet MS" panose="020B0603020202020204" pitchFamily="34" charset="0"/>
                        </a:rPr>
                        <a:t>CT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4244.45 (2383.87 – 7264.50)</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10.90 (7.37 -17.77)</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2811876"/>
                  </a:ext>
                </a:extLst>
              </a:tr>
            </a:tbl>
          </a:graphicData>
        </a:graphic>
      </p:graphicFrame>
      <p:sp>
        <p:nvSpPr>
          <p:cNvPr id="22" name="Rectangle 1"/>
          <p:cNvSpPr>
            <a:spLocks noChangeArrowheads="1"/>
          </p:cNvSpPr>
          <p:nvPr/>
        </p:nvSpPr>
        <p:spPr bwMode="auto">
          <a:xfrm>
            <a:off x="10177578" y="11796554"/>
            <a:ext cx="107665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000" b="1" dirty="0">
                <a:latin typeface="Trebuchet MS" panose="020B0603020202020204" pitchFamily="34" charset="0"/>
                <a:ea typeface="Calibri" panose="020F0502020204030204" pitchFamily="34" charset="0"/>
                <a:cs typeface="Times New Roman" panose="02020603050405020304" pitchFamily="18" charset="0"/>
              </a:rPr>
              <a:t>Table 1: DBS-derived plasma EFV concentrations stratified based on two SNPs in </a:t>
            </a:r>
            <a:r>
              <a:rPr lang="en-US" altLang="en-US" sz="2000" b="1" i="1" dirty="0">
                <a:latin typeface="Trebuchet MS" panose="020B0603020202020204" pitchFamily="34" charset="0"/>
                <a:ea typeface="Calibri" panose="020F0502020204030204" pitchFamily="34" charset="0"/>
                <a:cs typeface="Times New Roman" panose="02020603050405020304" pitchFamily="18" charset="0"/>
              </a:rPr>
              <a:t>CYP2B6</a:t>
            </a:r>
            <a:endParaRPr lang="en-US" altLang="en-US" sz="2000" dirty="0">
              <a:latin typeface="Trebuchet MS" panose="020B0603020202020204" pitchFamily="34" charset="0"/>
            </a:endParaRPr>
          </a:p>
        </p:txBody>
      </p:sp>
      <p:sp>
        <p:nvSpPr>
          <p:cNvPr id="27" name="Rectangle 7"/>
          <p:cNvSpPr>
            <a:spLocks noChangeArrowheads="1"/>
          </p:cNvSpPr>
          <p:nvPr/>
        </p:nvSpPr>
        <p:spPr bwMode="auto">
          <a:xfrm>
            <a:off x="91441" y="7257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Table 28"/>
          <p:cNvGraphicFramePr>
            <a:graphicFrameLocks noGrp="1"/>
          </p:cNvGraphicFramePr>
          <p:nvPr>
            <p:extLst>
              <p:ext uri="{D42A27DB-BD31-4B8C-83A1-F6EECF244321}">
                <p14:modId xmlns:p14="http://schemas.microsoft.com/office/powerpoint/2010/main" val="2737150858"/>
              </p:ext>
            </p:extLst>
          </p:nvPr>
        </p:nvGraphicFramePr>
        <p:xfrm>
          <a:off x="22597086" y="12096368"/>
          <a:ext cx="10169637" cy="5598087"/>
        </p:xfrm>
        <a:graphic>
          <a:graphicData uri="http://schemas.openxmlformats.org/drawingml/2006/table">
            <a:tbl>
              <a:tblPr firstRow="1" firstCol="1" bandRow="1">
                <a:tableStyleId>{E8B1032C-EA38-4F05-BA0D-38AFFFC7BED3}</a:tableStyleId>
              </a:tblPr>
              <a:tblGrid>
                <a:gridCol w="3468019">
                  <a:extLst>
                    <a:ext uri="{9D8B030D-6E8A-4147-A177-3AD203B41FA5}">
                      <a16:colId xmlns:a16="http://schemas.microsoft.com/office/drawing/2014/main" val="3272998367"/>
                    </a:ext>
                  </a:extLst>
                </a:gridCol>
                <a:gridCol w="3350809">
                  <a:extLst>
                    <a:ext uri="{9D8B030D-6E8A-4147-A177-3AD203B41FA5}">
                      <a16:colId xmlns:a16="http://schemas.microsoft.com/office/drawing/2014/main" val="4197697780"/>
                    </a:ext>
                  </a:extLst>
                </a:gridCol>
                <a:gridCol w="3350809">
                  <a:extLst>
                    <a:ext uri="{9D8B030D-6E8A-4147-A177-3AD203B41FA5}">
                      <a16:colId xmlns:a16="http://schemas.microsoft.com/office/drawing/2014/main" val="683218569"/>
                    </a:ext>
                  </a:extLst>
                </a:gridCol>
              </a:tblGrid>
              <a:tr h="457471">
                <a:tc>
                  <a:txBody>
                    <a:bodyPr/>
                    <a:lstStyle/>
                    <a:p>
                      <a:pPr marL="0" marR="0">
                        <a:lnSpc>
                          <a:spcPct val="150000"/>
                        </a:lnSpc>
                        <a:spcBef>
                          <a:spcPts val="0"/>
                        </a:spcBef>
                        <a:spcAft>
                          <a:spcPts val="0"/>
                        </a:spcAft>
                      </a:pPr>
                      <a:endParaRPr lang="en-US" sz="1400" dirty="0">
                        <a:effectLst/>
                        <a:latin typeface="Trebuchet MS" panose="020B0603020202020204" pitchFamily="34"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Mean (SD) total z-score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P-value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2123308"/>
                  </a:ext>
                </a:extLst>
              </a:tr>
              <a:tr h="1218275">
                <a:tc>
                  <a:txBody>
                    <a:bodyPr/>
                    <a:lstStyle/>
                    <a:p>
                      <a:pPr marL="0" marR="0">
                        <a:lnSpc>
                          <a:spcPct val="150000"/>
                        </a:lnSpc>
                        <a:spcBef>
                          <a:spcPts val="0"/>
                        </a:spcBef>
                        <a:spcAft>
                          <a:spcPts val="0"/>
                        </a:spcAft>
                      </a:pPr>
                      <a:r>
                        <a:rPr lang="en-US" sz="1400" dirty="0">
                          <a:effectLst/>
                          <a:latin typeface="Trebuchet MS" panose="020B0603020202020204" pitchFamily="34" charset="0"/>
                        </a:rPr>
                        <a:t>Gender</a:t>
                      </a:r>
                    </a:p>
                    <a:p>
                      <a:pPr marL="0" marR="0">
                        <a:lnSpc>
                          <a:spcPct val="150000"/>
                        </a:lnSpc>
                        <a:spcBef>
                          <a:spcPts val="0"/>
                        </a:spcBef>
                        <a:spcAft>
                          <a:spcPts val="0"/>
                        </a:spcAft>
                      </a:pPr>
                      <a:r>
                        <a:rPr lang="en-US" sz="1400" dirty="0">
                          <a:effectLst/>
                          <a:latin typeface="Trebuchet MS" panose="020B0603020202020204" pitchFamily="34" charset="0"/>
                        </a:rPr>
                        <a:t>Male           </a:t>
                      </a:r>
                    </a:p>
                    <a:p>
                      <a:pPr marL="0" marR="0">
                        <a:lnSpc>
                          <a:spcPct val="150000"/>
                        </a:lnSpc>
                        <a:spcBef>
                          <a:spcPts val="0"/>
                        </a:spcBef>
                        <a:spcAft>
                          <a:spcPts val="0"/>
                        </a:spcAft>
                      </a:pPr>
                      <a:r>
                        <a:rPr lang="en-US" sz="1400" dirty="0">
                          <a:effectLst/>
                          <a:latin typeface="Trebuchet MS" panose="020B0603020202020204" pitchFamily="34" charset="0"/>
                        </a:rPr>
                        <a:t>Female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 </a:t>
                      </a:r>
                    </a:p>
                    <a:p>
                      <a:pPr marL="0" marR="0">
                        <a:lnSpc>
                          <a:spcPct val="150000"/>
                        </a:lnSpc>
                        <a:spcBef>
                          <a:spcPts val="0"/>
                        </a:spcBef>
                        <a:spcAft>
                          <a:spcPts val="0"/>
                        </a:spcAft>
                      </a:pPr>
                      <a:r>
                        <a:rPr lang="en-US" sz="1400" dirty="0">
                          <a:effectLst/>
                          <a:latin typeface="Trebuchet MS" panose="020B0603020202020204" pitchFamily="34" charset="0"/>
                        </a:rPr>
                        <a:t>0.1 (0.3)</a:t>
                      </a:r>
                    </a:p>
                    <a:p>
                      <a:pPr marL="0" marR="0">
                        <a:lnSpc>
                          <a:spcPct val="150000"/>
                        </a:lnSpc>
                        <a:spcBef>
                          <a:spcPts val="0"/>
                        </a:spcBef>
                        <a:spcAft>
                          <a:spcPts val="0"/>
                        </a:spcAft>
                      </a:pPr>
                      <a:r>
                        <a:rPr lang="en-US" sz="1400" dirty="0">
                          <a:effectLst/>
                          <a:latin typeface="Trebuchet MS" panose="020B0603020202020204" pitchFamily="34" charset="0"/>
                        </a:rPr>
                        <a:t>-0.03 (0.3)</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 </a:t>
                      </a:r>
                    </a:p>
                    <a:p>
                      <a:pPr marL="0" marR="0">
                        <a:lnSpc>
                          <a:spcPct val="150000"/>
                        </a:lnSpc>
                        <a:spcBef>
                          <a:spcPts val="0"/>
                        </a:spcBef>
                        <a:spcAft>
                          <a:spcPts val="0"/>
                        </a:spcAft>
                      </a:pPr>
                      <a:r>
                        <a:rPr lang="en-US" sz="1400" dirty="0">
                          <a:effectLst/>
                          <a:latin typeface="Trebuchet MS" panose="020B0603020202020204" pitchFamily="34" charset="0"/>
                        </a:rPr>
                        <a:t>0.020</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1447021"/>
                  </a:ext>
                </a:extLst>
              </a:tr>
              <a:tr h="1508406">
                <a:tc>
                  <a:txBody>
                    <a:bodyPr/>
                    <a:lstStyle/>
                    <a:p>
                      <a:pPr marL="0" marR="0">
                        <a:lnSpc>
                          <a:spcPct val="150000"/>
                        </a:lnSpc>
                        <a:spcBef>
                          <a:spcPts val="0"/>
                        </a:spcBef>
                        <a:spcAft>
                          <a:spcPts val="0"/>
                        </a:spcAft>
                      </a:pPr>
                      <a:r>
                        <a:rPr lang="en-US" sz="1400" dirty="0">
                          <a:effectLst/>
                          <a:latin typeface="Trebuchet MS" panose="020B0603020202020204" pitchFamily="34" charset="0"/>
                        </a:rPr>
                        <a:t>CYP2B6 516G&gt;T</a:t>
                      </a:r>
                    </a:p>
                    <a:p>
                      <a:pPr marL="0" marR="0">
                        <a:lnSpc>
                          <a:spcPct val="150000"/>
                        </a:lnSpc>
                        <a:spcBef>
                          <a:spcPts val="0"/>
                        </a:spcBef>
                        <a:spcAft>
                          <a:spcPts val="0"/>
                        </a:spcAft>
                      </a:pPr>
                      <a:r>
                        <a:rPr lang="en-US" sz="1400" dirty="0">
                          <a:effectLst/>
                          <a:latin typeface="Trebuchet MS" panose="020B0603020202020204" pitchFamily="34" charset="0"/>
                        </a:rPr>
                        <a:t>GG</a:t>
                      </a:r>
                    </a:p>
                    <a:p>
                      <a:pPr marL="0" marR="0">
                        <a:lnSpc>
                          <a:spcPct val="150000"/>
                        </a:lnSpc>
                        <a:spcBef>
                          <a:spcPts val="0"/>
                        </a:spcBef>
                        <a:spcAft>
                          <a:spcPts val="0"/>
                        </a:spcAft>
                      </a:pPr>
                      <a:r>
                        <a:rPr lang="en-US" sz="1400" dirty="0">
                          <a:effectLst/>
                          <a:latin typeface="Trebuchet MS" panose="020B0603020202020204" pitchFamily="34" charset="0"/>
                        </a:rPr>
                        <a:t>GT</a:t>
                      </a:r>
                    </a:p>
                    <a:p>
                      <a:pPr marL="0" marR="0">
                        <a:lnSpc>
                          <a:spcPct val="150000"/>
                        </a:lnSpc>
                        <a:spcBef>
                          <a:spcPts val="0"/>
                        </a:spcBef>
                        <a:spcAft>
                          <a:spcPts val="0"/>
                        </a:spcAft>
                      </a:pPr>
                      <a:r>
                        <a:rPr lang="en-US" sz="1400" dirty="0">
                          <a:effectLst/>
                          <a:latin typeface="Trebuchet MS" panose="020B0603020202020204" pitchFamily="34" charset="0"/>
                        </a:rPr>
                        <a:t>GG</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 </a:t>
                      </a:r>
                    </a:p>
                    <a:p>
                      <a:pPr marL="0" marR="0">
                        <a:lnSpc>
                          <a:spcPct val="150000"/>
                        </a:lnSpc>
                        <a:spcBef>
                          <a:spcPts val="0"/>
                        </a:spcBef>
                        <a:spcAft>
                          <a:spcPts val="0"/>
                        </a:spcAft>
                      </a:pPr>
                      <a:r>
                        <a:rPr lang="en-US" sz="1400" dirty="0">
                          <a:effectLst/>
                          <a:latin typeface="Trebuchet MS" panose="020B0603020202020204" pitchFamily="34" charset="0"/>
                        </a:rPr>
                        <a:t>0.07 (0.2)</a:t>
                      </a:r>
                    </a:p>
                    <a:p>
                      <a:pPr marL="0" marR="0">
                        <a:lnSpc>
                          <a:spcPct val="150000"/>
                        </a:lnSpc>
                        <a:spcBef>
                          <a:spcPts val="0"/>
                        </a:spcBef>
                        <a:spcAft>
                          <a:spcPts val="0"/>
                        </a:spcAft>
                      </a:pPr>
                      <a:r>
                        <a:rPr lang="en-US" sz="1400" dirty="0">
                          <a:effectLst/>
                          <a:latin typeface="Trebuchet MS" panose="020B0603020202020204" pitchFamily="34" charset="0"/>
                        </a:rPr>
                        <a:t> 0.04 (0.3)</a:t>
                      </a:r>
                    </a:p>
                    <a:p>
                      <a:pPr marL="0" marR="0">
                        <a:lnSpc>
                          <a:spcPct val="150000"/>
                        </a:lnSpc>
                        <a:spcBef>
                          <a:spcPts val="0"/>
                        </a:spcBef>
                        <a:spcAft>
                          <a:spcPts val="0"/>
                        </a:spcAft>
                      </a:pPr>
                      <a:r>
                        <a:rPr lang="en-US" sz="1400" dirty="0">
                          <a:effectLst/>
                          <a:latin typeface="Trebuchet MS" panose="020B0603020202020204" pitchFamily="34" charset="0"/>
                        </a:rPr>
                        <a:t>-0.002 (0.3)</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endParaRPr lang="en-US" sz="1400" dirty="0">
                        <a:effectLst/>
                        <a:latin typeface="Trebuchet MS" panose="020B0603020202020204" pitchFamily="34" charset="0"/>
                      </a:endParaRPr>
                    </a:p>
                    <a:p>
                      <a:pPr marL="0" marR="0">
                        <a:lnSpc>
                          <a:spcPct val="150000"/>
                        </a:lnSpc>
                        <a:spcBef>
                          <a:spcPts val="0"/>
                        </a:spcBef>
                        <a:spcAft>
                          <a:spcPts val="0"/>
                        </a:spcAft>
                      </a:pPr>
                      <a:endParaRPr lang="en-US" sz="1400" dirty="0">
                        <a:effectLst/>
                        <a:latin typeface="Trebuchet MS" panose="020B0603020202020204" pitchFamily="34" charset="0"/>
                      </a:endParaRPr>
                    </a:p>
                    <a:p>
                      <a:pPr marL="0" marR="0">
                        <a:lnSpc>
                          <a:spcPct val="150000"/>
                        </a:lnSpc>
                        <a:spcBef>
                          <a:spcPts val="0"/>
                        </a:spcBef>
                        <a:spcAft>
                          <a:spcPts val="0"/>
                        </a:spcAft>
                      </a:pPr>
                      <a:r>
                        <a:rPr lang="en-US" sz="1400" dirty="0">
                          <a:effectLst/>
                          <a:latin typeface="Trebuchet MS" panose="020B0603020202020204" pitchFamily="34" charset="0"/>
                        </a:rPr>
                        <a:t>0.820</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5719122"/>
                  </a:ext>
                </a:extLst>
              </a:tr>
              <a:tr h="1041520">
                <a:tc>
                  <a:txBody>
                    <a:bodyPr/>
                    <a:lstStyle/>
                    <a:p>
                      <a:pPr marL="0" marR="0">
                        <a:lnSpc>
                          <a:spcPct val="150000"/>
                        </a:lnSpc>
                        <a:spcBef>
                          <a:spcPts val="0"/>
                        </a:spcBef>
                        <a:spcAft>
                          <a:spcPts val="0"/>
                        </a:spcAft>
                      </a:pPr>
                      <a:r>
                        <a:rPr lang="en-US" sz="1400" dirty="0">
                          <a:effectLst/>
                          <a:latin typeface="Trebuchet MS" panose="020B0603020202020204" pitchFamily="34" charset="0"/>
                        </a:rPr>
                        <a:t>CYP2B6 983 T&gt;C</a:t>
                      </a:r>
                    </a:p>
                    <a:p>
                      <a:pPr marL="0" marR="0">
                        <a:lnSpc>
                          <a:spcPct val="150000"/>
                        </a:lnSpc>
                        <a:spcBef>
                          <a:spcPts val="0"/>
                        </a:spcBef>
                        <a:spcAft>
                          <a:spcPts val="0"/>
                        </a:spcAft>
                      </a:pPr>
                      <a:r>
                        <a:rPr lang="en-US" sz="1400" dirty="0">
                          <a:effectLst/>
                          <a:latin typeface="Trebuchet MS" panose="020B0603020202020204" pitchFamily="34" charset="0"/>
                        </a:rPr>
                        <a:t>TT</a:t>
                      </a:r>
                    </a:p>
                    <a:p>
                      <a:pPr marL="0" marR="0">
                        <a:lnSpc>
                          <a:spcPct val="150000"/>
                        </a:lnSpc>
                        <a:spcBef>
                          <a:spcPts val="0"/>
                        </a:spcBef>
                        <a:spcAft>
                          <a:spcPts val="0"/>
                        </a:spcAft>
                      </a:pPr>
                      <a:r>
                        <a:rPr lang="en-US" sz="1400" dirty="0">
                          <a:effectLst/>
                          <a:latin typeface="Trebuchet MS" panose="020B0603020202020204" pitchFamily="34" charset="0"/>
                        </a:rPr>
                        <a:t>CT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 </a:t>
                      </a:r>
                    </a:p>
                    <a:p>
                      <a:pPr marL="0" marR="0">
                        <a:lnSpc>
                          <a:spcPct val="150000"/>
                        </a:lnSpc>
                        <a:spcBef>
                          <a:spcPts val="0"/>
                        </a:spcBef>
                        <a:spcAft>
                          <a:spcPts val="0"/>
                        </a:spcAft>
                      </a:pPr>
                      <a:r>
                        <a:rPr lang="en-US" sz="1400" dirty="0">
                          <a:effectLst/>
                          <a:latin typeface="Trebuchet MS" panose="020B0603020202020204" pitchFamily="34" charset="0"/>
                        </a:rPr>
                        <a:t>-0.003 (0.3)</a:t>
                      </a:r>
                    </a:p>
                    <a:p>
                      <a:pPr marL="0" marR="0">
                        <a:lnSpc>
                          <a:spcPct val="150000"/>
                        </a:lnSpc>
                        <a:spcBef>
                          <a:spcPts val="0"/>
                        </a:spcBef>
                        <a:spcAft>
                          <a:spcPts val="0"/>
                        </a:spcAft>
                      </a:pPr>
                      <a:r>
                        <a:rPr lang="en-US" sz="1400" dirty="0">
                          <a:effectLst/>
                          <a:latin typeface="Trebuchet MS" panose="020B0603020202020204" pitchFamily="34" charset="0"/>
                        </a:rPr>
                        <a:t>0.25    (0.2)</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Trebuchet MS" panose="020B0603020202020204" pitchFamily="34" charset="0"/>
                        </a:rPr>
                        <a:t> </a:t>
                      </a:r>
                    </a:p>
                    <a:p>
                      <a:pPr marL="0" marR="0">
                        <a:lnSpc>
                          <a:spcPct val="150000"/>
                        </a:lnSpc>
                        <a:spcBef>
                          <a:spcPts val="0"/>
                        </a:spcBef>
                        <a:spcAft>
                          <a:spcPts val="0"/>
                        </a:spcAft>
                      </a:pPr>
                      <a:r>
                        <a:rPr lang="en-US" sz="1400" dirty="0">
                          <a:effectLst/>
                          <a:latin typeface="Trebuchet MS" panose="020B0603020202020204" pitchFamily="34" charset="0"/>
                        </a:rPr>
                        <a:t>&lt; 0.001</a:t>
                      </a:r>
                    </a:p>
                    <a:p>
                      <a:pPr marL="0" marR="0">
                        <a:lnSpc>
                          <a:spcPct val="150000"/>
                        </a:lnSpc>
                        <a:spcBef>
                          <a:spcPts val="0"/>
                        </a:spcBef>
                        <a:spcAft>
                          <a:spcPts val="0"/>
                        </a:spcAft>
                      </a:pPr>
                      <a:r>
                        <a:rPr lang="en-US"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5249903"/>
                  </a:ext>
                </a:extLst>
              </a:tr>
              <a:tr h="1372415">
                <a:tc gridSpan="3">
                  <a:txBody>
                    <a:bodyPr/>
                    <a:lstStyle/>
                    <a:p>
                      <a:pPr marL="0" marR="0">
                        <a:lnSpc>
                          <a:spcPct val="150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*GG vs GT, P =  0.679; GG vs TT, P = 0.924;</a:t>
                      </a:r>
                      <a:r>
                        <a:rPr lang="en-US" sz="1400" baseline="0" dirty="0">
                          <a:effectLst/>
                          <a:latin typeface="Trebuchet MS" panose="020B0603020202020204" pitchFamily="34" charset="0"/>
                          <a:ea typeface="Calibri" panose="020F0502020204030204" pitchFamily="34" charset="0"/>
                          <a:cs typeface="Times New Roman" panose="02020603050405020304" pitchFamily="18" charset="0"/>
                        </a:rPr>
                        <a:t> GT vs TT, P = 0.711</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50000"/>
                        </a:lnSpc>
                        <a:spcBef>
                          <a:spcPts val="0"/>
                        </a:spcBef>
                        <a:spcAft>
                          <a:spcPts val="0"/>
                        </a:spcAft>
                      </a:pP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50000"/>
                        </a:lnSpc>
                        <a:spcBef>
                          <a:spcPts val="0"/>
                        </a:spcBef>
                        <a:spcAft>
                          <a:spcPts val="0"/>
                        </a:spcAft>
                      </a:pP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8367874"/>
                  </a:ext>
                </a:extLst>
              </a:tr>
            </a:tbl>
          </a:graphicData>
        </a:graphic>
      </p:graphicFrame>
      <p:sp>
        <p:nvSpPr>
          <p:cNvPr id="30" name="Rectangle 8"/>
          <p:cNvSpPr>
            <a:spLocks noChangeArrowheads="1"/>
          </p:cNvSpPr>
          <p:nvPr/>
        </p:nvSpPr>
        <p:spPr bwMode="auto">
          <a:xfrm>
            <a:off x="22624764" y="11345713"/>
            <a:ext cx="78018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000" b="1" dirty="0">
                <a:latin typeface="Trebuchet MS" panose="020B0603020202020204" pitchFamily="34" charset="0"/>
                <a:ea typeface="Calibri" panose="020F0502020204030204" pitchFamily="34" charset="0"/>
                <a:cs typeface="Times New Roman" panose="02020603050405020304" pitchFamily="18" charset="0"/>
              </a:rPr>
              <a:t>Table 2: Mean z-scores based on gender and </a:t>
            </a:r>
            <a:r>
              <a:rPr lang="en-US" altLang="en-US" sz="2000" b="1" i="1" dirty="0">
                <a:latin typeface="Trebuchet MS" panose="020B0603020202020204" pitchFamily="34" charset="0"/>
                <a:ea typeface="Calibri" panose="020F0502020204030204" pitchFamily="34" charset="0"/>
                <a:cs typeface="Times New Roman" panose="02020603050405020304" pitchFamily="18" charset="0"/>
              </a:rPr>
              <a:t>CYP2B6</a:t>
            </a:r>
            <a:r>
              <a:rPr lang="en-US" altLang="en-US" sz="2000" b="1" dirty="0">
                <a:latin typeface="Trebuchet MS" panose="020B0603020202020204" pitchFamily="34" charset="0"/>
                <a:ea typeface="Calibri" panose="020F0502020204030204" pitchFamily="34" charset="0"/>
                <a:cs typeface="Times New Roman" panose="02020603050405020304" pitchFamily="18" charset="0"/>
              </a:rPr>
              <a:t> genotype</a:t>
            </a:r>
            <a:endParaRPr lang="en-US" altLang="en-US" sz="2000" dirty="0">
              <a:latin typeface="Trebuchet MS" panose="020B0603020202020204" pitchFamily="34" charset="0"/>
            </a:endParaRPr>
          </a:p>
        </p:txBody>
      </p:sp>
      <p:sp>
        <p:nvSpPr>
          <p:cNvPr id="31" name="TextBox 30"/>
          <p:cNvSpPr txBox="1"/>
          <p:nvPr/>
        </p:nvSpPr>
        <p:spPr>
          <a:xfrm>
            <a:off x="10615470" y="17780131"/>
            <a:ext cx="4929330" cy="677108"/>
          </a:xfrm>
          <a:prstGeom prst="rect">
            <a:avLst/>
          </a:prstGeom>
          <a:noFill/>
        </p:spPr>
        <p:txBody>
          <a:bodyPr wrap="square" rtlCol="0">
            <a:spAutoFit/>
          </a:bodyPr>
          <a:lstStyle/>
          <a:p>
            <a:pPr lvl="0"/>
            <a:r>
              <a:rPr lang="en-US" altLang="en-US" sz="2000" dirty="0">
                <a:latin typeface="Trebuchet MS" panose="020B0603020202020204" pitchFamily="34" charset="0"/>
                <a:ea typeface="Calibri" panose="020F0502020204030204" pitchFamily="34" charset="0"/>
                <a:cs typeface="Times New Roman" panose="02020603050405020304" pitchFamily="18" charset="0"/>
              </a:rPr>
              <a:t>IQR: Median interquartile range</a:t>
            </a:r>
            <a:endParaRPr lang="en-US" altLang="en-US" sz="2000" dirty="0">
              <a:latin typeface="Trebuchet MS" panose="020B0603020202020204" pitchFamily="34" charset="0"/>
            </a:endParaRPr>
          </a:p>
          <a:p>
            <a:endParaRPr lang="en-US" dirty="0"/>
          </a:p>
        </p:txBody>
      </p:sp>
      <p:sp>
        <p:nvSpPr>
          <p:cNvPr id="10" name="TextBox 9"/>
          <p:cNvSpPr txBox="1"/>
          <p:nvPr/>
        </p:nvSpPr>
        <p:spPr>
          <a:xfrm>
            <a:off x="22930133" y="5415809"/>
            <a:ext cx="9950160" cy="5078313"/>
          </a:xfrm>
          <a:prstGeom prst="rect">
            <a:avLst/>
          </a:prstGeom>
          <a:noFill/>
        </p:spPr>
        <p:txBody>
          <a:bodyPr wrap="none" rtlCol="0">
            <a:spAutoFit/>
          </a:bodyPr>
          <a:lstStyle/>
          <a:p>
            <a:pPr marL="285750" indent="-285750">
              <a:lnSpc>
                <a:spcPct val="150000"/>
              </a:lnSpc>
              <a:buFont typeface="Wingdings" panose="05000000000000000000" pitchFamily="2" charset="2"/>
              <a:buChar char="ü"/>
            </a:pPr>
            <a:endParaRPr lang="en-US" dirty="0">
              <a:latin typeface="Trebuchet MS" panose="020B0603020202020204" pitchFamily="34" charset="0"/>
            </a:endParaRPr>
          </a:p>
          <a:p>
            <a:pPr marL="285750" indent="-285750">
              <a:lnSpc>
                <a:spcPct val="150000"/>
              </a:lnSpc>
              <a:buFont typeface="Wingdings" panose="05000000000000000000" pitchFamily="2" charset="2"/>
              <a:buChar char="ü"/>
            </a:pPr>
            <a:endParaRPr lang="en-US" dirty="0">
              <a:latin typeface="Trebuchet MS" panose="020B0603020202020204" pitchFamily="34" charset="0"/>
            </a:endParaRPr>
          </a:p>
          <a:p>
            <a:pPr marL="285750" indent="-285750">
              <a:lnSpc>
                <a:spcPct val="150000"/>
              </a:lnSpc>
              <a:buFont typeface="Wingdings" panose="05000000000000000000" pitchFamily="2" charset="2"/>
              <a:buChar char="ü"/>
            </a:pPr>
            <a:r>
              <a:rPr lang="en-US" sz="2000" dirty="0">
                <a:latin typeface="Trebuchet MS" panose="020B0603020202020204" pitchFamily="34" charset="0"/>
              </a:rPr>
              <a:t>Contrary to other findings, total neuropsychological performance was significantly</a:t>
            </a:r>
          </a:p>
          <a:p>
            <a:pPr>
              <a:lnSpc>
                <a:spcPct val="150000"/>
              </a:lnSpc>
            </a:pPr>
            <a:r>
              <a:rPr lang="en-US" sz="2000" dirty="0">
                <a:latin typeface="Trebuchet MS" panose="020B0603020202020204" pitchFamily="34" charset="0"/>
              </a:rPr>
              <a:t>    associated with only plasma EFV concentrations (r = 0.23, P = 0.043) and</a:t>
            </a:r>
          </a:p>
          <a:p>
            <a:pPr>
              <a:lnSpc>
                <a:spcPct val="150000"/>
              </a:lnSpc>
              <a:spcBef>
                <a:spcPts val="800"/>
              </a:spcBef>
              <a:spcAft>
                <a:spcPts val="800"/>
              </a:spcAft>
            </a:pPr>
            <a:r>
              <a:rPr lang="en-US" sz="2000" dirty="0">
                <a:latin typeface="Trebuchet MS" panose="020B0603020202020204" pitchFamily="34" charset="0"/>
              </a:rPr>
              <a:t>    983T&gt;C genotype (r = 0.38, P&lt;0.0005).</a:t>
            </a:r>
          </a:p>
          <a:p>
            <a:pPr marL="285750" indent="-285750">
              <a:lnSpc>
                <a:spcPct val="150000"/>
              </a:lnSpc>
              <a:buFont typeface="Wingdings" panose="05000000000000000000" pitchFamily="2" charset="2"/>
              <a:buChar char="ü"/>
            </a:pPr>
            <a:r>
              <a:rPr lang="en-US" sz="2000" dirty="0">
                <a:latin typeface="Trebuchet MS" panose="020B0603020202020204" pitchFamily="34" charset="0"/>
              </a:rPr>
              <a:t>In addition, a weak positive correlation was observed between NP and </a:t>
            </a:r>
          </a:p>
          <a:p>
            <a:pPr>
              <a:lnSpc>
                <a:spcPct val="150000"/>
              </a:lnSpc>
              <a:spcBef>
                <a:spcPts val="800"/>
              </a:spcBef>
              <a:spcAft>
                <a:spcPts val="800"/>
              </a:spcAft>
            </a:pPr>
            <a:r>
              <a:rPr lang="en-US" sz="2000" dirty="0">
                <a:latin typeface="Trebuchet MS" panose="020B0603020202020204" pitchFamily="34" charset="0"/>
              </a:rPr>
              <a:t>    hair concentration (r = 0.12, P = 0.29).</a:t>
            </a:r>
          </a:p>
          <a:p>
            <a:pPr marL="285750" indent="-285750">
              <a:lnSpc>
                <a:spcPct val="150000"/>
              </a:lnSpc>
              <a:spcBef>
                <a:spcPts val="800"/>
              </a:spcBef>
              <a:spcAft>
                <a:spcPts val="800"/>
              </a:spcAft>
              <a:buFont typeface="Wingdings" panose="05000000000000000000" pitchFamily="2" charset="2"/>
              <a:buChar char="ü"/>
            </a:pPr>
            <a:r>
              <a:rPr lang="en-US" sz="2000" dirty="0">
                <a:latin typeface="Trebuchet MS" panose="020B0603020202020204" pitchFamily="34" charset="0"/>
              </a:rPr>
              <a:t>Again, males significantly higher mean z-score compared to females </a:t>
            </a:r>
          </a:p>
          <a:p>
            <a:pPr marL="285750" indent="-285750">
              <a:lnSpc>
                <a:spcPct val="150000"/>
              </a:lnSpc>
              <a:buFont typeface="Wingdings" panose="05000000000000000000" pitchFamily="2" charset="2"/>
              <a:buChar char="ü"/>
            </a:pPr>
            <a:r>
              <a:rPr lang="en-US" sz="2000" dirty="0">
                <a:latin typeface="Trebuchet MS" panose="020B0603020202020204" pitchFamily="34" charset="0"/>
              </a:rPr>
              <a:t>Table: 2 shows mean total z-scores based on gender and genotypes</a:t>
            </a:r>
          </a:p>
          <a:p>
            <a:endParaRPr lang="en-US" sz="2000" dirty="0">
              <a:latin typeface="Trebuchet MS" panose="020B0603020202020204" pitchFamily="34" charset="0"/>
            </a:endParaRPr>
          </a:p>
        </p:txBody>
      </p:sp>
      <p:sp>
        <p:nvSpPr>
          <p:cNvPr id="23" name="TextBox 22"/>
          <p:cNvSpPr txBox="1"/>
          <p:nvPr/>
        </p:nvSpPr>
        <p:spPr>
          <a:xfrm>
            <a:off x="36747451" y="3825081"/>
            <a:ext cx="6147753" cy="400110"/>
          </a:xfrm>
          <a:prstGeom prst="rect">
            <a:avLst/>
          </a:prstGeom>
          <a:noFill/>
        </p:spPr>
        <p:txBody>
          <a:bodyPr wrap="square" rtlCol="0">
            <a:spAutoFit/>
          </a:bodyPr>
          <a:lstStyle/>
          <a:p>
            <a:r>
              <a:rPr lang="en-US" sz="2000" dirty="0">
                <a:latin typeface="Trebuchet MS" panose="020B0603020202020204" pitchFamily="34" charset="0"/>
              </a:rPr>
              <a:t>Email: jacintaamaka@gmail.com</a:t>
            </a:r>
          </a:p>
        </p:txBody>
      </p:sp>
      <p:grpSp>
        <p:nvGrpSpPr>
          <p:cNvPr id="1030" name="Group 1029"/>
          <p:cNvGrpSpPr/>
          <p:nvPr/>
        </p:nvGrpSpPr>
        <p:grpSpPr>
          <a:xfrm>
            <a:off x="21214818" y="18810964"/>
            <a:ext cx="10929600" cy="9205682"/>
            <a:chOff x="21214818" y="17900533"/>
            <a:chExt cx="10929600" cy="9205682"/>
          </a:xfrm>
        </p:grpSpPr>
        <p:sp>
          <p:nvSpPr>
            <p:cNvPr id="26" name="TextBox 25"/>
            <p:cNvSpPr txBox="1"/>
            <p:nvPr/>
          </p:nvSpPr>
          <p:spPr>
            <a:xfrm>
              <a:off x="21228195" y="26152108"/>
              <a:ext cx="10646466" cy="954107"/>
            </a:xfrm>
            <a:prstGeom prst="rect">
              <a:avLst/>
            </a:prstGeom>
            <a:noFill/>
          </p:spPr>
          <p:txBody>
            <a:bodyPr wrap="square" rtlCol="0">
              <a:spAutoFit/>
            </a:bodyPr>
            <a:lstStyle/>
            <a:p>
              <a:r>
                <a:rPr lang="en-US" dirty="0"/>
                <a:t>Figure 2: Scatter Plot of EFV concentrations in hair and plasma versus CYP2B6 genotype</a:t>
              </a:r>
            </a:p>
            <a:p>
              <a:r>
                <a:rPr lang="en-US" dirty="0"/>
                <a:t>*</a:t>
              </a:r>
              <a:r>
                <a:rPr lang="en-US" dirty="0" err="1"/>
                <a:t>Conc</a:t>
              </a:r>
              <a:r>
                <a:rPr lang="en-US" dirty="0"/>
                <a:t> represents  concentrations</a:t>
              </a:r>
            </a:p>
            <a:p>
              <a:endParaRPr lang="en-US" sz="2000" dirty="0">
                <a:latin typeface="Trebuchet MS" panose="020B0603020202020204" pitchFamily="34" charset="0"/>
              </a:endParaRPr>
            </a:p>
          </p:txBody>
        </p:sp>
        <p:graphicFrame>
          <p:nvGraphicFramePr>
            <p:cNvPr id="1027" name="Object 1026"/>
            <p:cNvGraphicFramePr>
              <a:graphicFrameLocks noChangeAspect="1"/>
            </p:cNvGraphicFramePr>
            <p:nvPr>
              <p:extLst>
                <p:ext uri="{D42A27DB-BD31-4B8C-83A1-F6EECF244321}">
                  <p14:modId xmlns:p14="http://schemas.microsoft.com/office/powerpoint/2010/main" val="1825200317"/>
                </p:ext>
              </p:extLst>
            </p:nvPr>
          </p:nvGraphicFramePr>
          <p:xfrm>
            <a:off x="21214818" y="17900533"/>
            <a:ext cx="10929600" cy="8118000"/>
          </p:xfrm>
          <a:graphic>
            <a:graphicData uri="http://schemas.openxmlformats.org/presentationml/2006/ole">
              <mc:AlternateContent xmlns:mc="http://schemas.openxmlformats.org/markup-compatibility/2006">
                <mc:Choice xmlns:v="urn:schemas-microsoft-com:vml" Requires="v">
                  <p:oleObj spid="_x0000_s1135" name="Prism Project" r:id="rId10" imgW="9936000" imgH="7380000" progId="Prism5.Document">
                    <p:embed/>
                  </p:oleObj>
                </mc:Choice>
                <mc:Fallback>
                  <p:oleObj name="Prism Project" r:id="rId10" imgW="9936000" imgH="7380000" progId="Prism5.Document">
                    <p:embed/>
                    <p:pic>
                      <p:nvPicPr>
                        <p:cNvPr id="0" name=""/>
                        <p:cNvPicPr/>
                        <p:nvPr/>
                      </p:nvPicPr>
                      <p:blipFill>
                        <a:blip r:embed="rId11"/>
                        <a:stretch>
                          <a:fillRect/>
                        </a:stretch>
                      </p:blipFill>
                      <p:spPr>
                        <a:xfrm>
                          <a:off x="21214818" y="17900533"/>
                          <a:ext cx="10929600" cy="8118000"/>
                        </a:xfrm>
                        <a:prstGeom prst="rect">
                          <a:avLst/>
                        </a:prstGeom>
                      </p:spPr>
                    </p:pic>
                  </p:oleObj>
                </mc:Fallback>
              </mc:AlternateContent>
            </a:graphicData>
          </a:graphic>
        </p:graphicFrame>
      </p:grpSp>
      <p:grpSp>
        <p:nvGrpSpPr>
          <p:cNvPr id="1029" name="Group 1028"/>
          <p:cNvGrpSpPr/>
          <p:nvPr/>
        </p:nvGrpSpPr>
        <p:grpSpPr>
          <a:xfrm>
            <a:off x="10998698" y="19026121"/>
            <a:ext cx="8360228" cy="7886736"/>
            <a:chOff x="10998698" y="18115689"/>
            <a:chExt cx="8360228" cy="7886736"/>
          </a:xfrm>
        </p:grpSpPr>
        <p:sp>
          <p:nvSpPr>
            <p:cNvPr id="19" name="TextBox 18"/>
            <p:cNvSpPr txBox="1"/>
            <p:nvPr/>
          </p:nvSpPr>
          <p:spPr>
            <a:xfrm>
              <a:off x="10998698" y="23755656"/>
              <a:ext cx="8360228" cy="2246769"/>
            </a:xfrm>
            <a:prstGeom prst="rect">
              <a:avLst/>
            </a:prstGeom>
            <a:noFill/>
          </p:spPr>
          <p:txBody>
            <a:bodyPr wrap="square" rtlCol="0">
              <a:spAutoFit/>
            </a:bodyPr>
            <a:lstStyle/>
            <a:p>
              <a:r>
                <a:rPr lang="en-US" sz="2000" dirty="0">
                  <a:latin typeface="Trebuchet MS" panose="020B0603020202020204" pitchFamily="34" charset="0"/>
                </a:rPr>
                <a:t>Figure 1: Correlation between EFV concentrations in hair and plasma Pearson r = 0.66 (0.53, 0.77) </a:t>
              </a:r>
            </a:p>
            <a:p>
              <a:r>
                <a:rPr lang="en-US" sz="2000" dirty="0">
                  <a:latin typeface="Trebuchet MS" panose="020B0603020202020204" pitchFamily="34" charset="0"/>
                </a:rPr>
                <a:t>Solid green line represents mean value and the broken lines represent 95% confidence interval</a:t>
              </a:r>
            </a:p>
            <a:p>
              <a:endParaRPr lang="en-US" sz="2000" dirty="0">
                <a:latin typeface="Trebuchet MS" panose="020B0603020202020204" pitchFamily="34" charset="0"/>
              </a:endParaRPr>
            </a:p>
            <a:p>
              <a:endParaRPr lang="en-US" sz="2000" dirty="0">
                <a:latin typeface="Trebuchet MS" panose="020B0603020202020204" pitchFamily="34" charset="0"/>
              </a:endParaRPr>
            </a:p>
            <a:p>
              <a:r>
                <a:rPr lang="en-US" sz="2000" dirty="0">
                  <a:latin typeface="Trebuchet MS" panose="020B0603020202020204" pitchFamily="34" charset="0"/>
                </a:rPr>
                <a:t> </a:t>
              </a:r>
            </a:p>
          </p:txBody>
        </p:sp>
        <p:graphicFrame>
          <p:nvGraphicFramePr>
            <p:cNvPr id="1028" name="Object 1027"/>
            <p:cNvGraphicFramePr>
              <a:graphicFrameLocks noChangeAspect="1"/>
            </p:cNvGraphicFramePr>
            <p:nvPr>
              <p:extLst>
                <p:ext uri="{D42A27DB-BD31-4B8C-83A1-F6EECF244321}">
                  <p14:modId xmlns:p14="http://schemas.microsoft.com/office/powerpoint/2010/main" val="3892465947"/>
                </p:ext>
              </p:extLst>
            </p:nvPr>
          </p:nvGraphicFramePr>
          <p:xfrm>
            <a:off x="11620265" y="18115689"/>
            <a:ext cx="6609600" cy="5508000"/>
          </p:xfrm>
          <a:graphic>
            <a:graphicData uri="http://schemas.openxmlformats.org/presentationml/2006/ole">
              <mc:AlternateContent xmlns:mc="http://schemas.openxmlformats.org/markup-compatibility/2006">
                <mc:Choice xmlns:v="urn:schemas-microsoft-com:vml" Requires="v">
                  <p:oleObj spid="_x0000_s1136" name="Prism Project" r:id="rId12" imgW="3888000" imgH="3240000" progId="Prism5.Document">
                    <p:embed/>
                  </p:oleObj>
                </mc:Choice>
                <mc:Fallback>
                  <p:oleObj name="Prism Project" r:id="rId12" imgW="3888000" imgH="3240000" progId="Prism5.Document">
                    <p:embed/>
                    <p:pic>
                      <p:nvPicPr>
                        <p:cNvPr id="0" name=""/>
                        <p:cNvPicPr/>
                        <p:nvPr/>
                      </p:nvPicPr>
                      <p:blipFill>
                        <a:blip r:embed="rId13"/>
                        <a:stretch>
                          <a:fillRect/>
                        </a:stretch>
                      </p:blipFill>
                      <p:spPr>
                        <a:xfrm>
                          <a:off x="11620265" y="18115689"/>
                          <a:ext cx="6609600" cy="5508000"/>
                        </a:xfrm>
                        <a:prstGeom prst="rect">
                          <a:avLst/>
                        </a:prstGeom>
                      </p:spPr>
                    </p:pic>
                  </p:oleObj>
                </mc:Fallback>
              </mc:AlternateContent>
            </a:graphicData>
          </a:graphic>
        </p:graphicFrame>
      </p:grpSp>
      <p:pic>
        <p:nvPicPr>
          <p:cNvPr id="4" name="PEB0244 recording">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37718936" y="25537886"/>
            <a:ext cx="1725809" cy="1725809"/>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0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1223</Words>
  <Application>Microsoft Office PowerPoint</Application>
  <PresentationFormat>Benutzerdefiniert</PresentationFormat>
  <Paragraphs>130</Paragraphs>
  <Slides>1</Slides>
  <Notes>0</Notes>
  <HiddenSlides>0</HiddenSlides>
  <MMClips>1</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vt:i4>
      </vt:variant>
    </vt:vector>
  </HeadingPairs>
  <TitlesOfParts>
    <vt:vector size="9" baseType="lpstr">
      <vt:lpstr>Arial</vt:lpstr>
      <vt:lpstr>Arial Rounded MT Bold</vt:lpstr>
      <vt:lpstr>Calibri</vt:lpstr>
      <vt:lpstr>Calibri Light</vt:lpstr>
      <vt:lpstr>Trebuchet MS</vt:lpstr>
      <vt:lpstr>Wingdings</vt:lpstr>
      <vt:lpstr>Office Theme</vt:lpstr>
      <vt:lpstr>Prism Project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83</cp:revision>
  <dcterms:created xsi:type="dcterms:W3CDTF">2016-06-23T11:49:10Z</dcterms:created>
  <dcterms:modified xsi:type="dcterms:W3CDTF">2020-06-30T14:36:46Z</dcterms:modified>
</cp:coreProperties>
</file>